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3"/>
  </p:notesMasterIdLst>
  <p:handoutMasterIdLst>
    <p:handoutMasterId r:id="rId54"/>
  </p:handoutMasterIdLst>
  <p:sldIdLst>
    <p:sldId id="256" r:id="rId2"/>
    <p:sldId id="277" r:id="rId3"/>
    <p:sldId id="264" r:id="rId4"/>
    <p:sldId id="276" r:id="rId5"/>
    <p:sldId id="304" r:id="rId6"/>
    <p:sldId id="311" r:id="rId7"/>
    <p:sldId id="312" r:id="rId8"/>
    <p:sldId id="259" r:id="rId9"/>
    <p:sldId id="282" r:id="rId10"/>
    <p:sldId id="305" r:id="rId11"/>
    <p:sldId id="286" r:id="rId12"/>
    <p:sldId id="287" r:id="rId13"/>
    <p:sldId id="308" r:id="rId14"/>
    <p:sldId id="288" r:id="rId15"/>
    <p:sldId id="310" r:id="rId16"/>
    <p:sldId id="309" r:id="rId17"/>
    <p:sldId id="307" r:id="rId18"/>
    <p:sldId id="289" r:id="rId19"/>
    <p:sldId id="306" r:id="rId20"/>
    <p:sldId id="281" r:id="rId21"/>
    <p:sldId id="262" r:id="rId22"/>
    <p:sldId id="266" r:id="rId23"/>
    <p:sldId id="267" r:id="rId24"/>
    <p:sldId id="269" r:id="rId25"/>
    <p:sldId id="268" r:id="rId26"/>
    <p:sldId id="270" r:id="rId27"/>
    <p:sldId id="283" r:id="rId28"/>
    <p:sldId id="272" r:id="rId29"/>
    <p:sldId id="273" r:id="rId30"/>
    <p:sldId id="280" r:id="rId31"/>
    <p:sldId id="274" r:id="rId32"/>
    <p:sldId id="275" r:id="rId33"/>
    <p:sldId id="291" r:id="rId34"/>
    <p:sldId id="292" r:id="rId35"/>
    <p:sldId id="293" r:id="rId36"/>
    <p:sldId id="278" r:id="rId37"/>
    <p:sldId id="258" r:id="rId38"/>
    <p:sldId id="295" r:id="rId39"/>
    <p:sldId id="296" r:id="rId40"/>
    <p:sldId id="297" r:id="rId41"/>
    <p:sldId id="279" r:id="rId42"/>
    <p:sldId id="298" r:id="rId43"/>
    <p:sldId id="299" r:id="rId44"/>
    <p:sldId id="300" r:id="rId45"/>
    <p:sldId id="301" r:id="rId46"/>
    <p:sldId id="284" r:id="rId47"/>
    <p:sldId id="302" r:id="rId48"/>
    <p:sldId id="271" r:id="rId49"/>
    <p:sldId id="285" r:id="rId50"/>
    <p:sldId id="303" r:id="rId51"/>
    <p:sldId id="261"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4D7C"/>
    <a:srgbClr val="E27F26"/>
    <a:srgbClr val="74C4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61" autoAdjust="0"/>
    <p:restoredTop sz="81807" autoAdjust="0"/>
  </p:normalViewPr>
  <p:slideViewPr>
    <p:cSldViewPr snapToGrid="0" showGuides="1">
      <p:cViewPr varScale="1">
        <p:scale>
          <a:sx n="87" d="100"/>
          <a:sy n="87" d="100"/>
        </p:scale>
        <p:origin x="1044" y="90"/>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showGuides="1">
      <p:cViewPr varScale="1">
        <p:scale>
          <a:sx n="71" d="100"/>
          <a:sy n="71" d="100"/>
        </p:scale>
        <p:origin x="265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9E8334-898F-4ABA-8C8F-9F360197B4B7}" type="doc">
      <dgm:prSet loTypeId="urn:microsoft.com/office/officeart/2005/8/layout/orgChart1" loCatId="hierarchy" qsTypeId="urn:microsoft.com/office/officeart/2005/8/quickstyle/simple5" qsCatId="simple" csTypeId="urn:microsoft.com/office/officeart/2005/8/colors/accent1_2" csCatId="accent1" phldr="1"/>
      <dgm:spPr/>
      <dgm:t>
        <a:bodyPr/>
        <a:lstStyle/>
        <a:p>
          <a:endParaRPr lang="en-US"/>
        </a:p>
      </dgm:t>
    </dgm:pt>
    <dgm:pt modelId="{C7431C1C-EDF6-4285-BCA9-1DE6FE8172F4}">
      <dgm:prSet phldrT="[Text]" custT="1"/>
      <dgm:spPr/>
      <dgm:t>
        <a:bodyPr/>
        <a:lstStyle/>
        <a:p>
          <a:r>
            <a:rPr lang="en-US" sz="1200" dirty="0"/>
            <a:t>Senior </a:t>
          </a:r>
          <a:r>
            <a:rPr lang="en-US" sz="1200" dirty="0" err="1"/>
            <a:t>Mgmt</a:t>
          </a:r>
          <a:endParaRPr lang="en-US" sz="1200" dirty="0"/>
        </a:p>
      </dgm:t>
    </dgm:pt>
    <dgm:pt modelId="{0352122D-E627-47C0-8908-52BFC79DCDA9}" type="parTrans" cxnId="{7D2F7CA9-645A-4CF9-B7EE-C38217AF4E14}">
      <dgm:prSet/>
      <dgm:spPr/>
      <dgm:t>
        <a:bodyPr/>
        <a:lstStyle/>
        <a:p>
          <a:endParaRPr lang="en-US"/>
        </a:p>
      </dgm:t>
    </dgm:pt>
    <dgm:pt modelId="{4C9A52AB-F108-4017-B7D1-725447F42910}" type="sibTrans" cxnId="{7D2F7CA9-645A-4CF9-B7EE-C38217AF4E14}">
      <dgm:prSet/>
      <dgm:spPr/>
      <dgm:t>
        <a:bodyPr/>
        <a:lstStyle/>
        <a:p>
          <a:endParaRPr lang="en-US"/>
        </a:p>
      </dgm:t>
    </dgm:pt>
    <dgm:pt modelId="{C4AF38A4-8602-4039-AFD3-A36F73E32397}" type="asst">
      <dgm:prSet phldrT="[Text]"/>
      <dgm:spPr/>
      <dgm:t>
        <a:bodyPr/>
        <a:lstStyle/>
        <a:p>
          <a:r>
            <a:rPr lang="en-US" dirty="0"/>
            <a:t>Model Steward?</a:t>
          </a:r>
        </a:p>
      </dgm:t>
    </dgm:pt>
    <dgm:pt modelId="{13852912-13EE-43B7-B46D-D35037F7E8FA}" type="parTrans" cxnId="{9B73DE8C-499F-4C37-8448-2342270E1D4E}">
      <dgm:prSet/>
      <dgm:spPr/>
      <dgm:t>
        <a:bodyPr/>
        <a:lstStyle/>
        <a:p>
          <a:endParaRPr lang="en-US"/>
        </a:p>
      </dgm:t>
    </dgm:pt>
    <dgm:pt modelId="{CABD289A-2C24-4543-9934-5ED0BF9C4BCE}" type="sibTrans" cxnId="{9B73DE8C-499F-4C37-8448-2342270E1D4E}">
      <dgm:prSet/>
      <dgm:spPr/>
      <dgm:t>
        <a:bodyPr/>
        <a:lstStyle/>
        <a:p>
          <a:endParaRPr lang="en-US"/>
        </a:p>
      </dgm:t>
    </dgm:pt>
    <dgm:pt modelId="{7E94A9DC-CCA2-41F7-948C-652A6ADE6988}">
      <dgm:prSet phldrT="[Text]"/>
      <dgm:spPr/>
      <dgm:t>
        <a:bodyPr/>
        <a:lstStyle/>
        <a:p>
          <a:r>
            <a:rPr lang="en-US" dirty="0"/>
            <a:t>Valuation</a:t>
          </a:r>
        </a:p>
      </dgm:t>
    </dgm:pt>
    <dgm:pt modelId="{CD01FEA1-97D1-44BB-9A31-0BEE98E86913}" type="parTrans" cxnId="{A97C76A7-9989-4CE0-902E-56B96245C82D}">
      <dgm:prSet/>
      <dgm:spPr/>
      <dgm:t>
        <a:bodyPr/>
        <a:lstStyle/>
        <a:p>
          <a:endParaRPr lang="en-US"/>
        </a:p>
      </dgm:t>
    </dgm:pt>
    <dgm:pt modelId="{FFC01AA1-4F46-4F98-9D21-2ED1CB5A3D9A}" type="sibTrans" cxnId="{A97C76A7-9989-4CE0-902E-56B96245C82D}">
      <dgm:prSet/>
      <dgm:spPr/>
      <dgm:t>
        <a:bodyPr/>
        <a:lstStyle/>
        <a:p>
          <a:endParaRPr lang="en-US"/>
        </a:p>
      </dgm:t>
    </dgm:pt>
    <dgm:pt modelId="{F959C747-22FE-44ED-9A55-2E3789FC1C77}">
      <dgm:prSet phldrT="[Text]"/>
      <dgm:spPr/>
      <dgm:t>
        <a:bodyPr/>
        <a:lstStyle/>
        <a:p>
          <a:r>
            <a:rPr lang="en-US" dirty="0"/>
            <a:t>Modeling</a:t>
          </a:r>
        </a:p>
      </dgm:t>
    </dgm:pt>
    <dgm:pt modelId="{AD9E04D9-BE2D-480D-BC70-923975E44C82}" type="parTrans" cxnId="{5BFB6FDE-01D9-49B2-9B03-D7AAE226873C}">
      <dgm:prSet/>
      <dgm:spPr/>
      <dgm:t>
        <a:bodyPr/>
        <a:lstStyle/>
        <a:p>
          <a:endParaRPr lang="en-US"/>
        </a:p>
      </dgm:t>
    </dgm:pt>
    <dgm:pt modelId="{0667B0AF-6300-4A2F-A10D-59C5FCAF4D8E}" type="sibTrans" cxnId="{5BFB6FDE-01D9-49B2-9B03-D7AAE226873C}">
      <dgm:prSet/>
      <dgm:spPr/>
      <dgm:t>
        <a:bodyPr/>
        <a:lstStyle/>
        <a:p>
          <a:endParaRPr lang="en-US"/>
        </a:p>
      </dgm:t>
    </dgm:pt>
    <dgm:pt modelId="{E3FBA816-E4D0-416F-9421-AE8CAEF9BFF6}">
      <dgm:prSet phldrT="[Text]"/>
      <dgm:spPr/>
      <dgm:t>
        <a:bodyPr/>
        <a:lstStyle/>
        <a:p>
          <a:r>
            <a:rPr lang="en-US" dirty="0"/>
            <a:t>Pricing</a:t>
          </a:r>
        </a:p>
      </dgm:t>
    </dgm:pt>
    <dgm:pt modelId="{060A07B0-3E61-427D-BB1D-1955F382F81E}" type="parTrans" cxnId="{54AD968F-FF08-4833-8E4A-0C4040D3C80A}">
      <dgm:prSet/>
      <dgm:spPr/>
      <dgm:t>
        <a:bodyPr/>
        <a:lstStyle/>
        <a:p>
          <a:endParaRPr lang="en-US"/>
        </a:p>
      </dgm:t>
    </dgm:pt>
    <dgm:pt modelId="{9CE7B633-7ADD-4805-86D9-CFEB7A2EAAD7}" type="sibTrans" cxnId="{54AD968F-FF08-4833-8E4A-0C4040D3C80A}">
      <dgm:prSet/>
      <dgm:spPr/>
      <dgm:t>
        <a:bodyPr/>
        <a:lstStyle/>
        <a:p>
          <a:endParaRPr lang="en-US"/>
        </a:p>
      </dgm:t>
    </dgm:pt>
    <dgm:pt modelId="{7229D180-E808-41F2-9A5D-49BAE16252E6}" type="pres">
      <dgm:prSet presAssocID="{8A9E8334-898F-4ABA-8C8F-9F360197B4B7}" presName="hierChild1" presStyleCnt="0">
        <dgm:presLayoutVars>
          <dgm:orgChart val="1"/>
          <dgm:chPref val="1"/>
          <dgm:dir/>
          <dgm:animOne val="branch"/>
          <dgm:animLvl val="lvl"/>
          <dgm:resizeHandles/>
        </dgm:presLayoutVars>
      </dgm:prSet>
      <dgm:spPr/>
    </dgm:pt>
    <dgm:pt modelId="{B653491E-181A-49E2-9516-7E19BFCD3A0F}" type="pres">
      <dgm:prSet presAssocID="{C7431C1C-EDF6-4285-BCA9-1DE6FE8172F4}" presName="hierRoot1" presStyleCnt="0">
        <dgm:presLayoutVars>
          <dgm:hierBranch val="init"/>
        </dgm:presLayoutVars>
      </dgm:prSet>
      <dgm:spPr/>
    </dgm:pt>
    <dgm:pt modelId="{218EEE04-3BA8-4D77-9EE9-9A6E134F7239}" type="pres">
      <dgm:prSet presAssocID="{C7431C1C-EDF6-4285-BCA9-1DE6FE8172F4}" presName="rootComposite1" presStyleCnt="0"/>
      <dgm:spPr/>
    </dgm:pt>
    <dgm:pt modelId="{F3881369-ECB1-422B-A689-1D71A0FDAAD9}" type="pres">
      <dgm:prSet presAssocID="{C7431C1C-EDF6-4285-BCA9-1DE6FE8172F4}" presName="rootText1" presStyleLbl="node0" presStyleIdx="0" presStyleCnt="1">
        <dgm:presLayoutVars>
          <dgm:chPref val="3"/>
        </dgm:presLayoutVars>
      </dgm:prSet>
      <dgm:spPr/>
    </dgm:pt>
    <dgm:pt modelId="{DD69F884-92B1-4769-9D36-884F15038D92}" type="pres">
      <dgm:prSet presAssocID="{C7431C1C-EDF6-4285-BCA9-1DE6FE8172F4}" presName="rootConnector1" presStyleLbl="node1" presStyleIdx="0" presStyleCnt="0"/>
      <dgm:spPr/>
    </dgm:pt>
    <dgm:pt modelId="{0D484AA0-173A-4806-8635-1E876DF5F865}" type="pres">
      <dgm:prSet presAssocID="{C7431C1C-EDF6-4285-BCA9-1DE6FE8172F4}" presName="hierChild2" presStyleCnt="0"/>
      <dgm:spPr/>
    </dgm:pt>
    <dgm:pt modelId="{9D7D9797-CCE1-492E-87F2-1EEC0DB10D24}" type="pres">
      <dgm:prSet presAssocID="{CD01FEA1-97D1-44BB-9A31-0BEE98E86913}" presName="Name37" presStyleLbl="parChTrans1D2" presStyleIdx="0" presStyleCnt="4"/>
      <dgm:spPr/>
    </dgm:pt>
    <dgm:pt modelId="{AFF93B52-5FB9-43C1-871E-37FA976A2622}" type="pres">
      <dgm:prSet presAssocID="{7E94A9DC-CCA2-41F7-948C-652A6ADE6988}" presName="hierRoot2" presStyleCnt="0">
        <dgm:presLayoutVars>
          <dgm:hierBranch val="init"/>
        </dgm:presLayoutVars>
      </dgm:prSet>
      <dgm:spPr/>
    </dgm:pt>
    <dgm:pt modelId="{8328C41A-3ED3-4BB2-992D-590771997E0C}" type="pres">
      <dgm:prSet presAssocID="{7E94A9DC-CCA2-41F7-948C-652A6ADE6988}" presName="rootComposite" presStyleCnt="0"/>
      <dgm:spPr/>
    </dgm:pt>
    <dgm:pt modelId="{F81B7179-073E-4E1F-9A9E-43F3E1B47C46}" type="pres">
      <dgm:prSet presAssocID="{7E94A9DC-CCA2-41F7-948C-652A6ADE6988}" presName="rootText" presStyleLbl="node2" presStyleIdx="0" presStyleCnt="3">
        <dgm:presLayoutVars>
          <dgm:chPref val="3"/>
        </dgm:presLayoutVars>
      </dgm:prSet>
      <dgm:spPr/>
    </dgm:pt>
    <dgm:pt modelId="{A08B393B-EE13-4942-A5BA-C4A3BE7A1DD0}" type="pres">
      <dgm:prSet presAssocID="{7E94A9DC-CCA2-41F7-948C-652A6ADE6988}" presName="rootConnector" presStyleLbl="node2" presStyleIdx="0" presStyleCnt="3"/>
      <dgm:spPr/>
    </dgm:pt>
    <dgm:pt modelId="{5BBE645E-54A6-46A4-AFB2-CACB0EC53A37}" type="pres">
      <dgm:prSet presAssocID="{7E94A9DC-CCA2-41F7-948C-652A6ADE6988}" presName="hierChild4" presStyleCnt="0"/>
      <dgm:spPr/>
    </dgm:pt>
    <dgm:pt modelId="{209B1FF4-AA10-4295-82AB-AD9C3F5BB7AC}" type="pres">
      <dgm:prSet presAssocID="{7E94A9DC-CCA2-41F7-948C-652A6ADE6988}" presName="hierChild5" presStyleCnt="0"/>
      <dgm:spPr/>
    </dgm:pt>
    <dgm:pt modelId="{B2965CCF-4C88-423E-BCEE-92530D9CDB74}" type="pres">
      <dgm:prSet presAssocID="{AD9E04D9-BE2D-480D-BC70-923975E44C82}" presName="Name37" presStyleLbl="parChTrans1D2" presStyleIdx="1" presStyleCnt="4"/>
      <dgm:spPr/>
    </dgm:pt>
    <dgm:pt modelId="{6072A27F-E5BB-4A01-B4BA-1FD8A246788A}" type="pres">
      <dgm:prSet presAssocID="{F959C747-22FE-44ED-9A55-2E3789FC1C77}" presName="hierRoot2" presStyleCnt="0">
        <dgm:presLayoutVars>
          <dgm:hierBranch val="init"/>
        </dgm:presLayoutVars>
      </dgm:prSet>
      <dgm:spPr/>
    </dgm:pt>
    <dgm:pt modelId="{2D397F57-676B-4C11-B383-445CD8044D7B}" type="pres">
      <dgm:prSet presAssocID="{F959C747-22FE-44ED-9A55-2E3789FC1C77}" presName="rootComposite" presStyleCnt="0"/>
      <dgm:spPr/>
    </dgm:pt>
    <dgm:pt modelId="{583BCEE1-E4D9-436B-973F-8A8B33346694}" type="pres">
      <dgm:prSet presAssocID="{F959C747-22FE-44ED-9A55-2E3789FC1C77}" presName="rootText" presStyleLbl="node2" presStyleIdx="1" presStyleCnt="3">
        <dgm:presLayoutVars>
          <dgm:chPref val="3"/>
        </dgm:presLayoutVars>
      </dgm:prSet>
      <dgm:spPr/>
    </dgm:pt>
    <dgm:pt modelId="{9F7994F6-6A8B-44AB-A103-0C0EC6D50B5B}" type="pres">
      <dgm:prSet presAssocID="{F959C747-22FE-44ED-9A55-2E3789FC1C77}" presName="rootConnector" presStyleLbl="node2" presStyleIdx="1" presStyleCnt="3"/>
      <dgm:spPr/>
    </dgm:pt>
    <dgm:pt modelId="{06C13555-2A09-4EF4-B54E-723424BADE84}" type="pres">
      <dgm:prSet presAssocID="{F959C747-22FE-44ED-9A55-2E3789FC1C77}" presName="hierChild4" presStyleCnt="0"/>
      <dgm:spPr/>
    </dgm:pt>
    <dgm:pt modelId="{78AD47C1-1424-4D00-A067-F94533AA35AB}" type="pres">
      <dgm:prSet presAssocID="{F959C747-22FE-44ED-9A55-2E3789FC1C77}" presName="hierChild5" presStyleCnt="0"/>
      <dgm:spPr/>
    </dgm:pt>
    <dgm:pt modelId="{D9B1A7EE-22BA-4EF8-8E27-CD4E57E02BC1}" type="pres">
      <dgm:prSet presAssocID="{060A07B0-3E61-427D-BB1D-1955F382F81E}" presName="Name37" presStyleLbl="parChTrans1D2" presStyleIdx="2" presStyleCnt="4"/>
      <dgm:spPr/>
    </dgm:pt>
    <dgm:pt modelId="{2A7DE50E-8717-4FA7-993F-8F99B6DEFBE3}" type="pres">
      <dgm:prSet presAssocID="{E3FBA816-E4D0-416F-9421-AE8CAEF9BFF6}" presName="hierRoot2" presStyleCnt="0">
        <dgm:presLayoutVars>
          <dgm:hierBranch val="init"/>
        </dgm:presLayoutVars>
      </dgm:prSet>
      <dgm:spPr/>
    </dgm:pt>
    <dgm:pt modelId="{214AF5AF-503B-4DAA-AC15-7B29E9CD8745}" type="pres">
      <dgm:prSet presAssocID="{E3FBA816-E4D0-416F-9421-AE8CAEF9BFF6}" presName="rootComposite" presStyleCnt="0"/>
      <dgm:spPr/>
    </dgm:pt>
    <dgm:pt modelId="{990E67CF-B461-4E3D-B046-CA058DA65497}" type="pres">
      <dgm:prSet presAssocID="{E3FBA816-E4D0-416F-9421-AE8CAEF9BFF6}" presName="rootText" presStyleLbl="node2" presStyleIdx="2" presStyleCnt="3">
        <dgm:presLayoutVars>
          <dgm:chPref val="3"/>
        </dgm:presLayoutVars>
      </dgm:prSet>
      <dgm:spPr/>
    </dgm:pt>
    <dgm:pt modelId="{FFAA53E7-D535-4EF4-9D9A-16E458B0B5FD}" type="pres">
      <dgm:prSet presAssocID="{E3FBA816-E4D0-416F-9421-AE8CAEF9BFF6}" presName="rootConnector" presStyleLbl="node2" presStyleIdx="2" presStyleCnt="3"/>
      <dgm:spPr/>
    </dgm:pt>
    <dgm:pt modelId="{B03B3C37-8C66-4B47-922A-9B7354520734}" type="pres">
      <dgm:prSet presAssocID="{E3FBA816-E4D0-416F-9421-AE8CAEF9BFF6}" presName="hierChild4" presStyleCnt="0"/>
      <dgm:spPr/>
    </dgm:pt>
    <dgm:pt modelId="{927C2A18-0DA9-42AE-9CBD-2168F1F09643}" type="pres">
      <dgm:prSet presAssocID="{E3FBA816-E4D0-416F-9421-AE8CAEF9BFF6}" presName="hierChild5" presStyleCnt="0"/>
      <dgm:spPr/>
    </dgm:pt>
    <dgm:pt modelId="{287C2D25-6CC2-41F8-A118-1914F5CC108E}" type="pres">
      <dgm:prSet presAssocID="{C7431C1C-EDF6-4285-BCA9-1DE6FE8172F4}" presName="hierChild3" presStyleCnt="0"/>
      <dgm:spPr/>
    </dgm:pt>
    <dgm:pt modelId="{60EF0973-1DD2-4618-99ED-D23B602F5CCF}" type="pres">
      <dgm:prSet presAssocID="{13852912-13EE-43B7-B46D-D35037F7E8FA}" presName="Name111" presStyleLbl="parChTrans1D2" presStyleIdx="3" presStyleCnt="4"/>
      <dgm:spPr/>
    </dgm:pt>
    <dgm:pt modelId="{6519C275-E3FB-4DDF-98A6-C36D0D011993}" type="pres">
      <dgm:prSet presAssocID="{C4AF38A4-8602-4039-AFD3-A36F73E32397}" presName="hierRoot3" presStyleCnt="0">
        <dgm:presLayoutVars>
          <dgm:hierBranch val="init"/>
        </dgm:presLayoutVars>
      </dgm:prSet>
      <dgm:spPr/>
    </dgm:pt>
    <dgm:pt modelId="{FE443890-E8FB-4E11-B44C-D36E290E9E02}" type="pres">
      <dgm:prSet presAssocID="{C4AF38A4-8602-4039-AFD3-A36F73E32397}" presName="rootComposite3" presStyleCnt="0"/>
      <dgm:spPr/>
    </dgm:pt>
    <dgm:pt modelId="{EFEF81D3-68FF-43FF-8837-1E7C6BC764C8}" type="pres">
      <dgm:prSet presAssocID="{C4AF38A4-8602-4039-AFD3-A36F73E32397}" presName="rootText3" presStyleLbl="asst1" presStyleIdx="0" presStyleCnt="1">
        <dgm:presLayoutVars>
          <dgm:chPref val="3"/>
        </dgm:presLayoutVars>
      </dgm:prSet>
      <dgm:spPr/>
    </dgm:pt>
    <dgm:pt modelId="{CB73364A-ACA1-43E8-B709-5A06D84779C6}" type="pres">
      <dgm:prSet presAssocID="{C4AF38A4-8602-4039-AFD3-A36F73E32397}" presName="rootConnector3" presStyleLbl="asst1" presStyleIdx="0" presStyleCnt="1"/>
      <dgm:spPr/>
    </dgm:pt>
    <dgm:pt modelId="{D236B595-8779-47A8-AE15-F62BFA023248}" type="pres">
      <dgm:prSet presAssocID="{C4AF38A4-8602-4039-AFD3-A36F73E32397}" presName="hierChild6" presStyleCnt="0"/>
      <dgm:spPr/>
    </dgm:pt>
    <dgm:pt modelId="{DA0979AC-9490-4B13-9767-18D6AAFB7D74}" type="pres">
      <dgm:prSet presAssocID="{C4AF38A4-8602-4039-AFD3-A36F73E32397}" presName="hierChild7" presStyleCnt="0"/>
      <dgm:spPr/>
    </dgm:pt>
  </dgm:ptLst>
  <dgm:cxnLst>
    <dgm:cxn modelId="{3FB55C1D-A9C5-4BFD-873D-2620B39DE13A}" type="presOf" srcId="{060A07B0-3E61-427D-BB1D-1955F382F81E}" destId="{D9B1A7EE-22BA-4EF8-8E27-CD4E57E02BC1}" srcOrd="0" destOrd="0" presId="urn:microsoft.com/office/officeart/2005/8/layout/orgChart1"/>
    <dgm:cxn modelId="{27566C1E-5E24-4346-A866-F618A946E712}" type="presOf" srcId="{AD9E04D9-BE2D-480D-BC70-923975E44C82}" destId="{B2965CCF-4C88-423E-BCEE-92530D9CDB74}" srcOrd="0" destOrd="0" presId="urn:microsoft.com/office/officeart/2005/8/layout/orgChart1"/>
    <dgm:cxn modelId="{14208E72-EE2A-4408-B986-DE723BA62A3B}" type="presOf" srcId="{13852912-13EE-43B7-B46D-D35037F7E8FA}" destId="{60EF0973-1DD2-4618-99ED-D23B602F5CCF}" srcOrd="0" destOrd="0" presId="urn:microsoft.com/office/officeart/2005/8/layout/orgChart1"/>
    <dgm:cxn modelId="{F53D0B7A-5A2E-4AE3-AD8A-C45EF43B2B17}" type="presOf" srcId="{8A9E8334-898F-4ABA-8C8F-9F360197B4B7}" destId="{7229D180-E808-41F2-9A5D-49BAE16252E6}" srcOrd="0" destOrd="0" presId="urn:microsoft.com/office/officeart/2005/8/layout/orgChart1"/>
    <dgm:cxn modelId="{E75D197F-E9DB-48E7-8A15-E8F36EECEA39}" type="presOf" srcId="{F959C747-22FE-44ED-9A55-2E3789FC1C77}" destId="{9F7994F6-6A8B-44AB-A103-0C0EC6D50B5B}" srcOrd="1" destOrd="0" presId="urn:microsoft.com/office/officeart/2005/8/layout/orgChart1"/>
    <dgm:cxn modelId="{8CEEED7F-F42A-4CE0-B581-44647FD465A5}" type="presOf" srcId="{CD01FEA1-97D1-44BB-9A31-0BEE98E86913}" destId="{9D7D9797-CCE1-492E-87F2-1EEC0DB10D24}" srcOrd="0" destOrd="0" presId="urn:microsoft.com/office/officeart/2005/8/layout/orgChart1"/>
    <dgm:cxn modelId="{9B73DE8C-499F-4C37-8448-2342270E1D4E}" srcId="{C7431C1C-EDF6-4285-BCA9-1DE6FE8172F4}" destId="{C4AF38A4-8602-4039-AFD3-A36F73E32397}" srcOrd="0" destOrd="0" parTransId="{13852912-13EE-43B7-B46D-D35037F7E8FA}" sibTransId="{CABD289A-2C24-4543-9934-5ED0BF9C4BCE}"/>
    <dgm:cxn modelId="{54AD968F-FF08-4833-8E4A-0C4040D3C80A}" srcId="{C7431C1C-EDF6-4285-BCA9-1DE6FE8172F4}" destId="{E3FBA816-E4D0-416F-9421-AE8CAEF9BFF6}" srcOrd="3" destOrd="0" parTransId="{060A07B0-3E61-427D-BB1D-1955F382F81E}" sibTransId="{9CE7B633-7ADD-4805-86D9-CFEB7A2EAAD7}"/>
    <dgm:cxn modelId="{570D4F94-5311-4CFA-981D-AA45C85C949F}" type="presOf" srcId="{F959C747-22FE-44ED-9A55-2E3789FC1C77}" destId="{583BCEE1-E4D9-436B-973F-8A8B33346694}" srcOrd="0" destOrd="0" presId="urn:microsoft.com/office/officeart/2005/8/layout/orgChart1"/>
    <dgm:cxn modelId="{4BF1D194-9EEC-4F34-9A34-1F4430685487}" type="presOf" srcId="{C4AF38A4-8602-4039-AFD3-A36F73E32397}" destId="{EFEF81D3-68FF-43FF-8837-1E7C6BC764C8}" srcOrd="0" destOrd="0" presId="urn:microsoft.com/office/officeart/2005/8/layout/orgChart1"/>
    <dgm:cxn modelId="{D913A798-4DE9-4345-9296-6778C5DA2FC1}" type="presOf" srcId="{7E94A9DC-CCA2-41F7-948C-652A6ADE6988}" destId="{A08B393B-EE13-4942-A5BA-C4A3BE7A1DD0}" srcOrd="1" destOrd="0" presId="urn:microsoft.com/office/officeart/2005/8/layout/orgChart1"/>
    <dgm:cxn modelId="{A97C76A7-9989-4CE0-902E-56B96245C82D}" srcId="{C7431C1C-EDF6-4285-BCA9-1DE6FE8172F4}" destId="{7E94A9DC-CCA2-41F7-948C-652A6ADE6988}" srcOrd="1" destOrd="0" parTransId="{CD01FEA1-97D1-44BB-9A31-0BEE98E86913}" sibTransId="{FFC01AA1-4F46-4F98-9D21-2ED1CB5A3D9A}"/>
    <dgm:cxn modelId="{7D2F7CA9-645A-4CF9-B7EE-C38217AF4E14}" srcId="{8A9E8334-898F-4ABA-8C8F-9F360197B4B7}" destId="{C7431C1C-EDF6-4285-BCA9-1DE6FE8172F4}" srcOrd="0" destOrd="0" parTransId="{0352122D-E627-47C0-8908-52BFC79DCDA9}" sibTransId="{4C9A52AB-F108-4017-B7D1-725447F42910}"/>
    <dgm:cxn modelId="{D27AFFB1-0941-488A-B0EA-4225F9E38943}" type="presOf" srcId="{7E94A9DC-CCA2-41F7-948C-652A6ADE6988}" destId="{F81B7179-073E-4E1F-9A9E-43F3E1B47C46}" srcOrd="0" destOrd="0" presId="urn:microsoft.com/office/officeart/2005/8/layout/orgChart1"/>
    <dgm:cxn modelId="{876F62B6-0F1D-4E35-9FBF-0A9A1F76176F}" type="presOf" srcId="{E3FBA816-E4D0-416F-9421-AE8CAEF9BFF6}" destId="{990E67CF-B461-4E3D-B046-CA058DA65497}" srcOrd="0" destOrd="0" presId="urn:microsoft.com/office/officeart/2005/8/layout/orgChart1"/>
    <dgm:cxn modelId="{E88F6BCB-A076-4FD9-A5A3-27E7F12FCFCB}" type="presOf" srcId="{C7431C1C-EDF6-4285-BCA9-1DE6FE8172F4}" destId="{DD69F884-92B1-4769-9D36-884F15038D92}" srcOrd="1" destOrd="0" presId="urn:microsoft.com/office/officeart/2005/8/layout/orgChart1"/>
    <dgm:cxn modelId="{544F19DB-7B22-4851-9E10-7D07B211755D}" type="presOf" srcId="{C4AF38A4-8602-4039-AFD3-A36F73E32397}" destId="{CB73364A-ACA1-43E8-B709-5A06D84779C6}" srcOrd="1" destOrd="0" presId="urn:microsoft.com/office/officeart/2005/8/layout/orgChart1"/>
    <dgm:cxn modelId="{B4D2A4DD-19A7-4589-A1BE-381726561EA3}" type="presOf" srcId="{E3FBA816-E4D0-416F-9421-AE8CAEF9BFF6}" destId="{FFAA53E7-D535-4EF4-9D9A-16E458B0B5FD}" srcOrd="1" destOrd="0" presId="urn:microsoft.com/office/officeart/2005/8/layout/orgChart1"/>
    <dgm:cxn modelId="{5BFB6FDE-01D9-49B2-9B03-D7AAE226873C}" srcId="{C7431C1C-EDF6-4285-BCA9-1DE6FE8172F4}" destId="{F959C747-22FE-44ED-9A55-2E3789FC1C77}" srcOrd="2" destOrd="0" parTransId="{AD9E04D9-BE2D-480D-BC70-923975E44C82}" sibTransId="{0667B0AF-6300-4A2F-A10D-59C5FCAF4D8E}"/>
    <dgm:cxn modelId="{EEAA3CFF-7188-4629-B008-C2E668FBAE1D}" type="presOf" srcId="{C7431C1C-EDF6-4285-BCA9-1DE6FE8172F4}" destId="{F3881369-ECB1-422B-A689-1D71A0FDAAD9}" srcOrd="0" destOrd="0" presId="urn:microsoft.com/office/officeart/2005/8/layout/orgChart1"/>
    <dgm:cxn modelId="{E392513C-10E4-4FA8-B723-B4ABCA99CE66}" type="presParOf" srcId="{7229D180-E808-41F2-9A5D-49BAE16252E6}" destId="{B653491E-181A-49E2-9516-7E19BFCD3A0F}" srcOrd="0" destOrd="0" presId="urn:microsoft.com/office/officeart/2005/8/layout/orgChart1"/>
    <dgm:cxn modelId="{9EBEC3DC-A5C4-4BD5-9A03-149178FF181D}" type="presParOf" srcId="{B653491E-181A-49E2-9516-7E19BFCD3A0F}" destId="{218EEE04-3BA8-4D77-9EE9-9A6E134F7239}" srcOrd="0" destOrd="0" presId="urn:microsoft.com/office/officeart/2005/8/layout/orgChart1"/>
    <dgm:cxn modelId="{C57283F7-D6C7-4C6F-A98E-C7BC478C82DD}" type="presParOf" srcId="{218EEE04-3BA8-4D77-9EE9-9A6E134F7239}" destId="{F3881369-ECB1-422B-A689-1D71A0FDAAD9}" srcOrd="0" destOrd="0" presId="urn:microsoft.com/office/officeart/2005/8/layout/orgChart1"/>
    <dgm:cxn modelId="{F47CC080-E683-47D5-A090-A8B238963854}" type="presParOf" srcId="{218EEE04-3BA8-4D77-9EE9-9A6E134F7239}" destId="{DD69F884-92B1-4769-9D36-884F15038D92}" srcOrd="1" destOrd="0" presId="urn:microsoft.com/office/officeart/2005/8/layout/orgChart1"/>
    <dgm:cxn modelId="{2A82D908-1EDA-4524-930C-70C64EC8B327}" type="presParOf" srcId="{B653491E-181A-49E2-9516-7E19BFCD3A0F}" destId="{0D484AA0-173A-4806-8635-1E876DF5F865}" srcOrd="1" destOrd="0" presId="urn:microsoft.com/office/officeart/2005/8/layout/orgChart1"/>
    <dgm:cxn modelId="{6A8C8849-8CCC-4586-B5C6-49AC4CE3613B}" type="presParOf" srcId="{0D484AA0-173A-4806-8635-1E876DF5F865}" destId="{9D7D9797-CCE1-492E-87F2-1EEC0DB10D24}" srcOrd="0" destOrd="0" presId="urn:microsoft.com/office/officeart/2005/8/layout/orgChart1"/>
    <dgm:cxn modelId="{19A16185-2610-43F3-85CF-B57F54FAF7E0}" type="presParOf" srcId="{0D484AA0-173A-4806-8635-1E876DF5F865}" destId="{AFF93B52-5FB9-43C1-871E-37FA976A2622}" srcOrd="1" destOrd="0" presId="urn:microsoft.com/office/officeart/2005/8/layout/orgChart1"/>
    <dgm:cxn modelId="{BC9DF675-CD82-4D18-9593-A3C73EDC2055}" type="presParOf" srcId="{AFF93B52-5FB9-43C1-871E-37FA976A2622}" destId="{8328C41A-3ED3-4BB2-992D-590771997E0C}" srcOrd="0" destOrd="0" presId="urn:microsoft.com/office/officeart/2005/8/layout/orgChart1"/>
    <dgm:cxn modelId="{4ABA1938-BA92-4282-93FE-C5BF9444EE33}" type="presParOf" srcId="{8328C41A-3ED3-4BB2-992D-590771997E0C}" destId="{F81B7179-073E-4E1F-9A9E-43F3E1B47C46}" srcOrd="0" destOrd="0" presId="urn:microsoft.com/office/officeart/2005/8/layout/orgChart1"/>
    <dgm:cxn modelId="{874BCBBE-D48E-4BD4-AD2F-B2C3D19A987C}" type="presParOf" srcId="{8328C41A-3ED3-4BB2-992D-590771997E0C}" destId="{A08B393B-EE13-4942-A5BA-C4A3BE7A1DD0}" srcOrd="1" destOrd="0" presId="urn:microsoft.com/office/officeart/2005/8/layout/orgChart1"/>
    <dgm:cxn modelId="{B57AB599-B8DC-4299-A67F-7095E2FE1CB2}" type="presParOf" srcId="{AFF93B52-5FB9-43C1-871E-37FA976A2622}" destId="{5BBE645E-54A6-46A4-AFB2-CACB0EC53A37}" srcOrd="1" destOrd="0" presId="urn:microsoft.com/office/officeart/2005/8/layout/orgChart1"/>
    <dgm:cxn modelId="{9B3E3D8A-CDE4-42A3-814B-32A50F59503A}" type="presParOf" srcId="{AFF93B52-5FB9-43C1-871E-37FA976A2622}" destId="{209B1FF4-AA10-4295-82AB-AD9C3F5BB7AC}" srcOrd="2" destOrd="0" presId="urn:microsoft.com/office/officeart/2005/8/layout/orgChart1"/>
    <dgm:cxn modelId="{BAEB1D6E-CFC3-469C-93CC-EEE78C1C66D4}" type="presParOf" srcId="{0D484AA0-173A-4806-8635-1E876DF5F865}" destId="{B2965CCF-4C88-423E-BCEE-92530D9CDB74}" srcOrd="2" destOrd="0" presId="urn:microsoft.com/office/officeart/2005/8/layout/orgChart1"/>
    <dgm:cxn modelId="{4584D03E-9A32-4BC1-A036-3BB404BA8971}" type="presParOf" srcId="{0D484AA0-173A-4806-8635-1E876DF5F865}" destId="{6072A27F-E5BB-4A01-B4BA-1FD8A246788A}" srcOrd="3" destOrd="0" presId="urn:microsoft.com/office/officeart/2005/8/layout/orgChart1"/>
    <dgm:cxn modelId="{A424E035-2CDE-441B-9A75-D4DD3369E4C4}" type="presParOf" srcId="{6072A27F-E5BB-4A01-B4BA-1FD8A246788A}" destId="{2D397F57-676B-4C11-B383-445CD8044D7B}" srcOrd="0" destOrd="0" presId="urn:microsoft.com/office/officeart/2005/8/layout/orgChart1"/>
    <dgm:cxn modelId="{F551EFBA-D05E-4736-913A-A4709C377A70}" type="presParOf" srcId="{2D397F57-676B-4C11-B383-445CD8044D7B}" destId="{583BCEE1-E4D9-436B-973F-8A8B33346694}" srcOrd="0" destOrd="0" presId="urn:microsoft.com/office/officeart/2005/8/layout/orgChart1"/>
    <dgm:cxn modelId="{C5FC853D-AFEB-4507-8571-D07D46C97025}" type="presParOf" srcId="{2D397F57-676B-4C11-B383-445CD8044D7B}" destId="{9F7994F6-6A8B-44AB-A103-0C0EC6D50B5B}" srcOrd="1" destOrd="0" presId="urn:microsoft.com/office/officeart/2005/8/layout/orgChart1"/>
    <dgm:cxn modelId="{7FB11DB5-6DBB-41E6-A085-8698A205CFD1}" type="presParOf" srcId="{6072A27F-E5BB-4A01-B4BA-1FD8A246788A}" destId="{06C13555-2A09-4EF4-B54E-723424BADE84}" srcOrd="1" destOrd="0" presId="urn:microsoft.com/office/officeart/2005/8/layout/orgChart1"/>
    <dgm:cxn modelId="{BE8CA1E6-E6B5-4BA4-AD33-AEDA247A3559}" type="presParOf" srcId="{6072A27F-E5BB-4A01-B4BA-1FD8A246788A}" destId="{78AD47C1-1424-4D00-A067-F94533AA35AB}" srcOrd="2" destOrd="0" presId="urn:microsoft.com/office/officeart/2005/8/layout/orgChart1"/>
    <dgm:cxn modelId="{D6D059F4-FB42-4A50-854B-E41491EEDA28}" type="presParOf" srcId="{0D484AA0-173A-4806-8635-1E876DF5F865}" destId="{D9B1A7EE-22BA-4EF8-8E27-CD4E57E02BC1}" srcOrd="4" destOrd="0" presId="urn:microsoft.com/office/officeart/2005/8/layout/orgChart1"/>
    <dgm:cxn modelId="{91379AEB-EBDB-49DD-8013-33AFE668B2EA}" type="presParOf" srcId="{0D484AA0-173A-4806-8635-1E876DF5F865}" destId="{2A7DE50E-8717-4FA7-993F-8F99B6DEFBE3}" srcOrd="5" destOrd="0" presId="urn:microsoft.com/office/officeart/2005/8/layout/orgChart1"/>
    <dgm:cxn modelId="{CE63A342-C817-4970-9014-C44D2A233982}" type="presParOf" srcId="{2A7DE50E-8717-4FA7-993F-8F99B6DEFBE3}" destId="{214AF5AF-503B-4DAA-AC15-7B29E9CD8745}" srcOrd="0" destOrd="0" presId="urn:microsoft.com/office/officeart/2005/8/layout/orgChart1"/>
    <dgm:cxn modelId="{CA728201-ACA0-445B-AB0E-A373373F570E}" type="presParOf" srcId="{214AF5AF-503B-4DAA-AC15-7B29E9CD8745}" destId="{990E67CF-B461-4E3D-B046-CA058DA65497}" srcOrd="0" destOrd="0" presId="urn:microsoft.com/office/officeart/2005/8/layout/orgChart1"/>
    <dgm:cxn modelId="{1EB84492-12C4-4A4B-B04D-809880A73566}" type="presParOf" srcId="{214AF5AF-503B-4DAA-AC15-7B29E9CD8745}" destId="{FFAA53E7-D535-4EF4-9D9A-16E458B0B5FD}" srcOrd="1" destOrd="0" presId="urn:microsoft.com/office/officeart/2005/8/layout/orgChart1"/>
    <dgm:cxn modelId="{A4CF2EDE-D118-4220-ADA0-0E2FB49E70C6}" type="presParOf" srcId="{2A7DE50E-8717-4FA7-993F-8F99B6DEFBE3}" destId="{B03B3C37-8C66-4B47-922A-9B7354520734}" srcOrd="1" destOrd="0" presId="urn:microsoft.com/office/officeart/2005/8/layout/orgChart1"/>
    <dgm:cxn modelId="{891C26AF-FF1D-4AE4-A07B-ECBA58850D4F}" type="presParOf" srcId="{2A7DE50E-8717-4FA7-993F-8F99B6DEFBE3}" destId="{927C2A18-0DA9-42AE-9CBD-2168F1F09643}" srcOrd="2" destOrd="0" presId="urn:microsoft.com/office/officeart/2005/8/layout/orgChart1"/>
    <dgm:cxn modelId="{C542B15C-CA26-43E4-9182-811DEA1DB252}" type="presParOf" srcId="{B653491E-181A-49E2-9516-7E19BFCD3A0F}" destId="{287C2D25-6CC2-41F8-A118-1914F5CC108E}" srcOrd="2" destOrd="0" presId="urn:microsoft.com/office/officeart/2005/8/layout/orgChart1"/>
    <dgm:cxn modelId="{AFF31174-4E9D-487D-97CD-42C3CF341EA6}" type="presParOf" srcId="{287C2D25-6CC2-41F8-A118-1914F5CC108E}" destId="{60EF0973-1DD2-4618-99ED-D23B602F5CCF}" srcOrd="0" destOrd="0" presId="urn:microsoft.com/office/officeart/2005/8/layout/orgChart1"/>
    <dgm:cxn modelId="{55EBD47D-69E7-400B-A406-BA8633BD25CC}" type="presParOf" srcId="{287C2D25-6CC2-41F8-A118-1914F5CC108E}" destId="{6519C275-E3FB-4DDF-98A6-C36D0D011993}" srcOrd="1" destOrd="0" presId="urn:microsoft.com/office/officeart/2005/8/layout/orgChart1"/>
    <dgm:cxn modelId="{CEADF9AD-F707-4D7A-B0FF-265A60FEF85E}" type="presParOf" srcId="{6519C275-E3FB-4DDF-98A6-C36D0D011993}" destId="{FE443890-E8FB-4E11-B44C-D36E290E9E02}" srcOrd="0" destOrd="0" presId="urn:microsoft.com/office/officeart/2005/8/layout/orgChart1"/>
    <dgm:cxn modelId="{A35B824A-4ABC-49CC-9CC6-D05EFD928ACE}" type="presParOf" srcId="{FE443890-E8FB-4E11-B44C-D36E290E9E02}" destId="{EFEF81D3-68FF-43FF-8837-1E7C6BC764C8}" srcOrd="0" destOrd="0" presId="urn:microsoft.com/office/officeart/2005/8/layout/orgChart1"/>
    <dgm:cxn modelId="{EAACE558-F4B4-4985-8DEC-08F31FF532D9}" type="presParOf" srcId="{FE443890-E8FB-4E11-B44C-D36E290E9E02}" destId="{CB73364A-ACA1-43E8-B709-5A06D84779C6}" srcOrd="1" destOrd="0" presId="urn:microsoft.com/office/officeart/2005/8/layout/orgChart1"/>
    <dgm:cxn modelId="{DA802798-4945-46A3-8B02-B334F20BA9FC}" type="presParOf" srcId="{6519C275-E3FB-4DDF-98A6-C36D0D011993}" destId="{D236B595-8779-47A8-AE15-F62BFA023248}" srcOrd="1" destOrd="0" presId="urn:microsoft.com/office/officeart/2005/8/layout/orgChart1"/>
    <dgm:cxn modelId="{48F74134-D9A6-4DAA-90A8-8E8B78612B58}" type="presParOf" srcId="{6519C275-E3FB-4DDF-98A6-C36D0D011993}" destId="{DA0979AC-9490-4B13-9767-18D6AAFB7D74}"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F0973-1DD2-4618-99ED-D23B602F5CCF}">
      <dsp:nvSpPr>
        <dsp:cNvPr id="0" name=""/>
        <dsp:cNvSpPr/>
      </dsp:nvSpPr>
      <dsp:spPr>
        <a:xfrm>
          <a:off x="3539612" y="459447"/>
          <a:ext cx="96472" cy="422641"/>
        </a:xfrm>
        <a:custGeom>
          <a:avLst/>
          <a:gdLst/>
          <a:ahLst/>
          <a:cxnLst/>
          <a:rect l="0" t="0" r="0" b="0"/>
          <a:pathLst>
            <a:path>
              <a:moveTo>
                <a:pt x="96472" y="0"/>
              </a:moveTo>
              <a:lnTo>
                <a:pt x="96472" y="422641"/>
              </a:lnTo>
              <a:lnTo>
                <a:pt x="0" y="42264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B1A7EE-22BA-4EF8-8E27-CD4E57E02BC1}">
      <dsp:nvSpPr>
        <dsp:cNvPr id="0" name=""/>
        <dsp:cNvSpPr/>
      </dsp:nvSpPr>
      <dsp:spPr>
        <a:xfrm>
          <a:off x="3636085" y="459447"/>
          <a:ext cx="1111731" cy="845283"/>
        </a:xfrm>
        <a:custGeom>
          <a:avLst/>
          <a:gdLst/>
          <a:ahLst/>
          <a:cxnLst/>
          <a:rect l="0" t="0" r="0" b="0"/>
          <a:pathLst>
            <a:path>
              <a:moveTo>
                <a:pt x="0" y="0"/>
              </a:moveTo>
              <a:lnTo>
                <a:pt x="0" y="748810"/>
              </a:lnTo>
              <a:lnTo>
                <a:pt x="1111731" y="748810"/>
              </a:lnTo>
              <a:lnTo>
                <a:pt x="1111731" y="84528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2965CCF-4C88-423E-BCEE-92530D9CDB74}">
      <dsp:nvSpPr>
        <dsp:cNvPr id="0" name=""/>
        <dsp:cNvSpPr/>
      </dsp:nvSpPr>
      <dsp:spPr>
        <a:xfrm>
          <a:off x="3590365" y="459447"/>
          <a:ext cx="91440" cy="845283"/>
        </a:xfrm>
        <a:custGeom>
          <a:avLst/>
          <a:gdLst/>
          <a:ahLst/>
          <a:cxnLst/>
          <a:rect l="0" t="0" r="0" b="0"/>
          <a:pathLst>
            <a:path>
              <a:moveTo>
                <a:pt x="45720" y="0"/>
              </a:moveTo>
              <a:lnTo>
                <a:pt x="45720" y="84528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7D9797-CCE1-492E-87F2-1EEC0DB10D24}">
      <dsp:nvSpPr>
        <dsp:cNvPr id="0" name=""/>
        <dsp:cNvSpPr/>
      </dsp:nvSpPr>
      <dsp:spPr>
        <a:xfrm>
          <a:off x="2524353" y="459447"/>
          <a:ext cx="1111731" cy="845283"/>
        </a:xfrm>
        <a:custGeom>
          <a:avLst/>
          <a:gdLst/>
          <a:ahLst/>
          <a:cxnLst/>
          <a:rect l="0" t="0" r="0" b="0"/>
          <a:pathLst>
            <a:path>
              <a:moveTo>
                <a:pt x="1111731" y="0"/>
              </a:moveTo>
              <a:lnTo>
                <a:pt x="1111731" y="748810"/>
              </a:lnTo>
              <a:lnTo>
                <a:pt x="0" y="748810"/>
              </a:lnTo>
              <a:lnTo>
                <a:pt x="0" y="845283"/>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3881369-ECB1-422B-A689-1D71A0FDAAD9}">
      <dsp:nvSpPr>
        <dsp:cNvPr id="0" name=""/>
        <dsp:cNvSpPr/>
      </dsp:nvSpPr>
      <dsp:spPr>
        <a:xfrm>
          <a:off x="3176691" y="54"/>
          <a:ext cx="918786" cy="45939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Senior </a:t>
          </a:r>
          <a:r>
            <a:rPr lang="en-US" sz="1200" kern="1200" dirty="0" err="1"/>
            <a:t>Mgmt</a:t>
          </a:r>
          <a:endParaRPr lang="en-US" sz="1200" kern="1200" dirty="0"/>
        </a:p>
      </dsp:txBody>
      <dsp:txXfrm>
        <a:off x="3176691" y="54"/>
        <a:ext cx="918786" cy="459393"/>
      </dsp:txXfrm>
    </dsp:sp>
    <dsp:sp modelId="{F81B7179-073E-4E1F-9A9E-43F3E1B47C46}">
      <dsp:nvSpPr>
        <dsp:cNvPr id="0" name=""/>
        <dsp:cNvSpPr/>
      </dsp:nvSpPr>
      <dsp:spPr>
        <a:xfrm>
          <a:off x="2064960" y="1304730"/>
          <a:ext cx="918786" cy="45939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Valuation</a:t>
          </a:r>
        </a:p>
      </dsp:txBody>
      <dsp:txXfrm>
        <a:off x="2064960" y="1304730"/>
        <a:ext cx="918786" cy="459393"/>
      </dsp:txXfrm>
    </dsp:sp>
    <dsp:sp modelId="{583BCEE1-E4D9-436B-973F-8A8B33346694}">
      <dsp:nvSpPr>
        <dsp:cNvPr id="0" name=""/>
        <dsp:cNvSpPr/>
      </dsp:nvSpPr>
      <dsp:spPr>
        <a:xfrm>
          <a:off x="3176691" y="1304730"/>
          <a:ext cx="918786" cy="45939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Modeling</a:t>
          </a:r>
        </a:p>
      </dsp:txBody>
      <dsp:txXfrm>
        <a:off x="3176691" y="1304730"/>
        <a:ext cx="918786" cy="459393"/>
      </dsp:txXfrm>
    </dsp:sp>
    <dsp:sp modelId="{990E67CF-B461-4E3D-B046-CA058DA65497}">
      <dsp:nvSpPr>
        <dsp:cNvPr id="0" name=""/>
        <dsp:cNvSpPr/>
      </dsp:nvSpPr>
      <dsp:spPr>
        <a:xfrm>
          <a:off x="4288423" y="1304730"/>
          <a:ext cx="918786" cy="45939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Pricing</a:t>
          </a:r>
        </a:p>
      </dsp:txBody>
      <dsp:txXfrm>
        <a:off x="4288423" y="1304730"/>
        <a:ext cx="918786" cy="459393"/>
      </dsp:txXfrm>
    </dsp:sp>
    <dsp:sp modelId="{EFEF81D3-68FF-43FF-8837-1E7C6BC764C8}">
      <dsp:nvSpPr>
        <dsp:cNvPr id="0" name=""/>
        <dsp:cNvSpPr/>
      </dsp:nvSpPr>
      <dsp:spPr>
        <a:xfrm>
          <a:off x="2620826" y="652392"/>
          <a:ext cx="918786" cy="459393"/>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n-US" sz="1500" kern="1200" dirty="0"/>
            <a:t>Model Steward?</a:t>
          </a:r>
        </a:p>
      </dsp:txBody>
      <dsp:txXfrm>
        <a:off x="2620826" y="652392"/>
        <a:ext cx="918786" cy="459393"/>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1BE6BFE-3CFF-4C6C-9E53-184BBC69E5E5}" type="datetimeFigureOut">
              <a:rPr lang="en-US" smtClean="0"/>
              <a:t>9/16/2018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Tree>
    <p:extLst>
      <p:ext uri="{BB962C8B-B14F-4D97-AF65-F5344CB8AC3E}">
        <p14:creationId xmlns:p14="http://schemas.microsoft.com/office/powerpoint/2010/main" val="88375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C1D3-7D3C-7345-81B7-83ECE6346BB3}" type="datetimeFigureOut">
              <a:rPr lang="en-US" smtClean="0"/>
              <a:t>9/16/2018</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1338505-BB72-D04B-9DD4-A82E2BFC5914}" type="slidenum">
              <a:rPr lang="en-US" smtClean="0"/>
              <a:t>‹#›</a:t>
            </a:fld>
            <a:endParaRPr lang="en-US" dirty="0"/>
          </a:p>
        </p:txBody>
      </p:sp>
    </p:spTree>
    <p:extLst>
      <p:ext uri="{BB962C8B-B14F-4D97-AF65-F5344CB8AC3E}">
        <p14:creationId xmlns:p14="http://schemas.microsoft.com/office/powerpoint/2010/main" val="171710006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1619250" y="1714500"/>
          <a:ext cx="10763250" cy="8572500"/>
          <a:chOff x="1619250" y="1714500"/>
          <a:chExt cx="10763250" cy="8572500"/>
        </a:xfrm>
      </p:grpSpPr>
      <p:sp>
        <p:nvSpPr>
          <p:cNvPr id="2" name="Slide Image Placeholder 1"/>
          <p:cNvSpPr>
            <a:spLocks noGrp="1" noRot="1" noChangeAspect="1"/>
          </p:cNvSpPr>
          <p:nvPr>
            <p:ph type="sldImg"/>
          </p:nvPr>
        </p:nvSpPr>
        <p:spPr>
          <a:xfrm>
            <a:off x="0" y="0"/>
            <a:ext cx="5381625" cy="4286250"/>
          </a:xfrm>
          <a:prstGeom prst="rect">
            <a:avLst/>
          </a:prstGeom>
          <a:noFill/>
          <a:ln w="12700">
            <a:solidFill>
              <a:prstClr val="black"/>
            </a:solidFill>
          </a:ln>
        </p:spPr>
      </p:sp>
      <p:sp>
        <p:nvSpPr>
          <p:cNvPr id="3" name="Notes Placeholder"/>
          <p:cNvSpPr>
            <a:spLocks noGrp="1"/>
          </p:cNvSpPr>
          <p:nvPr>
            <p:ph type="body" idx="1"/>
          </p:nvPr>
        </p:nvSpPr>
        <p:spPr>
          <a:xfrm>
            <a:off x="1619250" y="6000750"/>
            <a:ext cx="5486400" cy="3600450"/>
          </a:xfrm>
          <a:prstGeom prst="rect">
            <a:avLst/>
          </a:prstGeom>
        </p:spPr>
        <p:txBody>
          <a:bodyPr/>
          <a:lstStyle/>
          <a:p>
            <a:pPr marL="0" marR="0" lvl="0" indent="0" algn="l" fontAlgn="base">
              <a:lnSpc>
                <a:spcPct val="100000"/>
              </a:lnSpc>
            </a:pPr>
            <a:endParaRPr/>
          </a:p>
          <a:p>
            <a:pPr marL="0" marR="0" lvl="0" indent="0" algn="l" fontAlgn="base">
              <a:lnSpc>
                <a:spcPct val="100000"/>
              </a:lnSpc>
            </a:pPr>
            <a:r>
              <a:rPr lang="en-US" sz="1000" u="none" spc="0">
                <a:solidFill>
                  <a:srgbClr val="000000">
                    <a:alpha val="100000"/>
                  </a:srgbClr>
                </a:solidFill>
                <a:latin typeface="Calibri"/>
              </a:rPr>
              <a:t>This is a live content slide. When playing this presentation as a slideshow, this slide will be where live content appears. Please leave the following Slide Code tag in place: &lt;cnf&gt;H9YJCA6QJ3JXBJDD&lt;/cnf&gt;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Bill and Scott are going to go through some concepts helpful to model stewards and that fit into this definition of model steward responsibilities.  </a:t>
            </a:r>
          </a:p>
          <a:p>
            <a:endParaRPr lang="en-US" dirty="0"/>
          </a:p>
          <a:p>
            <a:r>
              <a:rPr lang="en-US" dirty="0"/>
              <a:t>We’ll also extend the discussion some communicating results, which may not be the primary responsibility of a model steward but something that makes for a really effective model steward and help the company as a whole operate models and use model output</a:t>
            </a:r>
          </a:p>
        </p:txBody>
      </p:sp>
      <p:sp>
        <p:nvSpPr>
          <p:cNvPr id="4" name="Slide Number Placeholder 3"/>
          <p:cNvSpPr>
            <a:spLocks noGrp="1"/>
          </p:cNvSpPr>
          <p:nvPr>
            <p:ph type="sldNum" sz="quarter" idx="10"/>
          </p:nvPr>
        </p:nvSpPr>
        <p:spPr/>
        <p:txBody>
          <a:bodyPr/>
          <a:lstStyle/>
          <a:p>
            <a:fld id="{C1338505-BB72-D04B-9DD4-A82E2BFC5914}" type="slidenum">
              <a:rPr lang="en-US" smtClean="0"/>
              <a:t>18</a:t>
            </a:fld>
            <a:endParaRPr lang="en-US" dirty="0"/>
          </a:p>
        </p:txBody>
      </p:sp>
    </p:spTree>
    <p:extLst>
      <p:ext uri="{BB962C8B-B14F-4D97-AF65-F5344CB8AC3E}">
        <p14:creationId xmlns:p14="http://schemas.microsoft.com/office/powerpoint/2010/main" val="3160737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Model Steward will be defined in an earlier portion of the presentation by another speaker. The definition we are using is different that Prudential’s definition, and is more like a model gatekeeper from the modeling team.</a:t>
            </a:r>
          </a:p>
        </p:txBody>
      </p:sp>
      <p:sp>
        <p:nvSpPr>
          <p:cNvPr id="4" name="Slide Number Placeholder 3"/>
          <p:cNvSpPr>
            <a:spLocks noGrp="1"/>
          </p:cNvSpPr>
          <p:nvPr>
            <p:ph type="sldNum" sz="quarter" idx="10"/>
          </p:nvPr>
        </p:nvSpPr>
        <p:spPr/>
        <p:txBody>
          <a:bodyPr/>
          <a:lstStyle/>
          <a:p>
            <a:fld id="{C1338505-BB72-D04B-9DD4-A82E2BFC5914}" type="slidenum">
              <a:rPr lang="en-US" smtClean="0"/>
              <a:t>31</a:t>
            </a:fld>
            <a:endParaRPr lang="en-US" dirty="0"/>
          </a:p>
        </p:txBody>
      </p:sp>
    </p:spTree>
    <p:extLst>
      <p:ext uri="{BB962C8B-B14F-4D97-AF65-F5344CB8AC3E}">
        <p14:creationId xmlns:p14="http://schemas.microsoft.com/office/powerpoint/2010/main" val="3341544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Model Steward will be defined in an earlier portion of the presentation by another speaker. The definition we are using is different that Prudential’s definition, and is more like a model gatekeeper from the modeling team.</a:t>
            </a:r>
          </a:p>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32</a:t>
            </a:fld>
            <a:endParaRPr lang="en-US" dirty="0"/>
          </a:p>
        </p:txBody>
      </p:sp>
    </p:spTree>
    <p:extLst>
      <p:ext uri="{BB962C8B-B14F-4D97-AF65-F5344CB8AC3E}">
        <p14:creationId xmlns:p14="http://schemas.microsoft.com/office/powerpoint/2010/main" val="19343280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Model Steward will be defined in an earlier portion of the presentation by another speaker. The definition we are using is different that Prudential’s definition, and is more like a model gatekeeper from the modeling team.</a:t>
            </a:r>
          </a:p>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33</a:t>
            </a:fld>
            <a:endParaRPr lang="en-US" dirty="0"/>
          </a:p>
        </p:txBody>
      </p:sp>
    </p:spTree>
    <p:extLst>
      <p:ext uri="{BB962C8B-B14F-4D97-AF65-F5344CB8AC3E}">
        <p14:creationId xmlns:p14="http://schemas.microsoft.com/office/powerpoint/2010/main" val="41459860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1619250" y="1714500"/>
          <a:ext cx="10763250" cy="8572500"/>
          <a:chOff x="1619250" y="1714500"/>
          <a:chExt cx="10763250" cy="8572500"/>
        </a:xfrm>
      </p:grpSpPr>
      <p:sp>
        <p:nvSpPr>
          <p:cNvPr id="2" name="Slide Image Placeholder 1"/>
          <p:cNvSpPr>
            <a:spLocks noGrp="1" noRot="1" noChangeAspect="1"/>
          </p:cNvSpPr>
          <p:nvPr>
            <p:ph type="sldImg"/>
          </p:nvPr>
        </p:nvSpPr>
        <p:spPr>
          <a:xfrm>
            <a:off x="0" y="0"/>
            <a:ext cx="5381625" cy="4286250"/>
          </a:xfrm>
          <a:prstGeom prst="rect">
            <a:avLst/>
          </a:prstGeom>
          <a:noFill/>
          <a:ln w="12700">
            <a:solidFill>
              <a:prstClr val="black"/>
            </a:solidFill>
          </a:ln>
        </p:spPr>
      </p:sp>
      <p:sp>
        <p:nvSpPr>
          <p:cNvPr id="3" name="Notes Placeholder"/>
          <p:cNvSpPr>
            <a:spLocks noGrp="1"/>
          </p:cNvSpPr>
          <p:nvPr>
            <p:ph type="body" idx="1"/>
          </p:nvPr>
        </p:nvSpPr>
        <p:spPr>
          <a:xfrm>
            <a:off x="1619250" y="6000750"/>
            <a:ext cx="5486400" cy="3600450"/>
          </a:xfrm>
          <a:prstGeom prst="rect">
            <a:avLst/>
          </a:prstGeom>
        </p:spPr>
        <p:txBody>
          <a:bodyPr/>
          <a:lstStyle/>
          <a:p>
            <a:pPr marL="0" marR="0" lvl="0" indent="0" algn="l" fontAlgn="base">
              <a:lnSpc>
                <a:spcPct val="100000"/>
              </a:lnSpc>
            </a:pPr>
            <a:endParaRPr/>
          </a:p>
          <a:p>
            <a:pPr marL="0" marR="0" lvl="0" indent="0" algn="l" fontAlgn="base">
              <a:lnSpc>
                <a:spcPct val="100000"/>
              </a:lnSpc>
            </a:pPr>
            <a:r>
              <a:rPr lang="en-US" sz="1000" u="none" spc="0">
                <a:solidFill>
                  <a:srgbClr val="000000">
                    <a:alpha val="100000"/>
                  </a:srgbClr>
                </a:solidFill>
                <a:latin typeface="Calibri"/>
              </a:rPr>
              <a:t>This is a live content slide. When playing this presentation as a slideshow, this slide will be where live content appears. Please leave the following Slide Code tag in place: &lt;cnf&gt;EZGBWD2FFDXXMKDT&lt;/cnf&gt;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wrong with our current models?  </a:t>
            </a:r>
          </a:p>
        </p:txBody>
      </p:sp>
      <p:sp>
        <p:nvSpPr>
          <p:cNvPr id="4" name="Slide Number Placeholder 3"/>
          <p:cNvSpPr>
            <a:spLocks noGrp="1"/>
          </p:cNvSpPr>
          <p:nvPr>
            <p:ph type="sldNum" sz="quarter" idx="10"/>
          </p:nvPr>
        </p:nvSpPr>
        <p:spPr/>
        <p:txBody>
          <a:bodyPr/>
          <a:lstStyle/>
          <a:p>
            <a:fld id="{C1338505-BB72-D04B-9DD4-A82E2BFC5914}" type="slidenum">
              <a:rPr lang="en-US" smtClean="0"/>
              <a:t>11</a:t>
            </a:fld>
            <a:endParaRPr lang="en-US" dirty="0"/>
          </a:p>
        </p:txBody>
      </p:sp>
    </p:spTree>
    <p:extLst>
      <p:ext uri="{BB962C8B-B14F-4D97-AF65-F5344CB8AC3E}">
        <p14:creationId xmlns:p14="http://schemas.microsoft.com/office/powerpoint/2010/main" val="2189057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lines are blurred between who is a modeling actuary now</a:t>
            </a:r>
          </a:p>
          <a:p>
            <a:endParaRPr lang="en-US" dirty="0"/>
          </a:p>
          <a:p>
            <a:r>
              <a:rPr lang="en-US" dirty="0"/>
              <a:t>Why? </a:t>
            </a:r>
          </a:p>
          <a:p>
            <a:pPr marL="742950" lvl="1" indent="-285750">
              <a:buFont typeface="Arial" panose="020B0604020202020204" pitchFamily="34" charset="0"/>
              <a:buChar char="•"/>
            </a:pPr>
            <a:r>
              <a:rPr lang="en-US" sz="2400" dirty="0"/>
              <a:t>lots of reliance on input data, software, actuarial judgement, and lengthy processes are not only being used to inform business decisions at insurance companies</a:t>
            </a:r>
          </a:p>
          <a:p>
            <a:pPr marL="742950" lvl="1" indent="-285750">
              <a:buFont typeface="Arial" panose="020B0604020202020204" pitchFamily="34" charset="0"/>
              <a:buChar char="•"/>
            </a:pPr>
            <a:r>
              <a:rPr lang="en-US" sz="2400" dirty="0"/>
              <a:t>But, the scope of complex model results which directly impact the balance sheet is increasing</a:t>
            </a:r>
          </a:p>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12</a:t>
            </a:fld>
            <a:endParaRPr lang="en-US" dirty="0"/>
          </a:p>
        </p:txBody>
      </p:sp>
    </p:spTree>
    <p:extLst>
      <p:ext uri="{BB962C8B-B14F-4D97-AF65-F5344CB8AC3E}">
        <p14:creationId xmlns:p14="http://schemas.microsoft.com/office/powerpoint/2010/main" val="28292562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t>
            </a:r>
          </a:p>
          <a:p>
            <a:pPr marL="742950" lvl="1" indent="-285750">
              <a:buFont typeface="Arial" panose="020B0604020202020204" pitchFamily="34" charset="0"/>
              <a:buChar char="•"/>
            </a:pPr>
            <a:r>
              <a:rPr lang="en-US" sz="2400" dirty="0"/>
              <a:t>lots of reliance on input data, software, actuarial judgement, and lengthy processes are not only being used to inform business decisions at insurance companies</a:t>
            </a:r>
          </a:p>
          <a:p>
            <a:pPr marL="742950" lvl="1" indent="-285750">
              <a:buFont typeface="Arial" panose="020B0604020202020204" pitchFamily="34" charset="0"/>
              <a:buChar char="•"/>
            </a:pPr>
            <a:r>
              <a:rPr lang="en-US" sz="2400" dirty="0"/>
              <a:t>But, the scope of complex model results which directly impact the balance sheet is increasing</a:t>
            </a:r>
          </a:p>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13</a:t>
            </a:fld>
            <a:endParaRPr lang="en-US" dirty="0"/>
          </a:p>
        </p:txBody>
      </p:sp>
    </p:spTree>
    <p:extLst>
      <p:ext uri="{BB962C8B-B14F-4D97-AF65-F5344CB8AC3E}">
        <p14:creationId xmlns:p14="http://schemas.microsoft.com/office/powerpoint/2010/main" val="2716034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14</a:t>
            </a:fld>
            <a:endParaRPr lang="en-US" dirty="0"/>
          </a:p>
        </p:txBody>
      </p:sp>
    </p:spTree>
    <p:extLst>
      <p:ext uri="{BB962C8B-B14F-4D97-AF65-F5344CB8AC3E}">
        <p14:creationId xmlns:p14="http://schemas.microsoft.com/office/powerpoint/2010/main" val="1211485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wrong with our current models?  </a:t>
            </a:r>
          </a:p>
        </p:txBody>
      </p:sp>
      <p:sp>
        <p:nvSpPr>
          <p:cNvPr id="4" name="Slide Number Placeholder 3"/>
          <p:cNvSpPr>
            <a:spLocks noGrp="1"/>
          </p:cNvSpPr>
          <p:nvPr>
            <p:ph type="sldNum" sz="quarter" idx="10"/>
          </p:nvPr>
        </p:nvSpPr>
        <p:spPr/>
        <p:txBody>
          <a:bodyPr/>
          <a:lstStyle/>
          <a:p>
            <a:fld id="{C1338505-BB72-D04B-9DD4-A82E2BFC5914}" type="slidenum">
              <a:rPr lang="en-US" smtClean="0"/>
              <a:t>15</a:t>
            </a:fld>
            <a:endParaRPr lang="en-US" dirty="0"/>
          </a:p>
        </p:txBody>
      </p:sp>
    </p:spTree>
    <p:extLst>
      <p:ext uri="{BB962C8B-B14F-4D97-AF65-F5344CB8AC3E}">
        <p14:creationId xmlns:p14="http://schemas.microsoft.com/office/powerpoint/2010/main" val="2955114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Whats wrong with our current models?  </a:t>
            </a:r>
          </a:p>
        </p:txBody>
      </p:sp>
      <p:sp>
        <p:nvSpPr>
          <p:cNvPr id="4" name="Slide Number Placeholder 3"/>
          <p:cNvSpPr>
            <a:spLocks noGrp="1"/>
          </p:cNvSpPr>
          <p:nvPr>
            <p:ph type="sldNum" sz="quarter" idx="10"/>
          </p:nvPr>
        </p:nvSpPr>
        <p:spPr/>
        <p:txBody>
          <a:bodyPr/>
          <a:lstStyle/>
          <a:p>
            <a:fld id="{C1338505-BB72-D04B-9DD4-A82E2BFC5914}" type="slidenum">
              <a:rPr lang="en-US" smtClean="0"/>
              <a:t>16</a:t>
            </a:fld>
            <a:endParaRPr lang="en-US" dirty="0"/>
          </a:p>
        </p:txBody>
      </p:sp>
    </p:spTree>
    <p:extLst>
      <p:ext uri="{BB962C8B-B14F-4D97-AF65-F5344CB8AC3E}">
        <p14:creationId xmlns:p14="http://schemas.microsoft.com/office/powerpoint/2010/main" val="19871265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probably have heard about this topic before, but often in a less formalized context </a:t>
            </a:r>
          </a:p>
          <a:p>
            <a:endParaRPr lang="en-US" dirty="0"/>
          </a:p>
          <a:p>
            <a:r>
              <a:rPr lang="en-US" dirty="0"/>
              <a:t>Thinking that “you don’t need it now because you haven’t needed it before” is an archaic way of thinking…  its certainly not how innovators think, but it is how a lot of actuaries think, for whatever reason…</a:t>
            </a:r>
          </a:p>
          <a:p>
            <a:endParaRPr lang="en-US" dirty="0"/>
          </a:p>
          <a:p>
            <a:r>
              <a:rPr lang="en-US" dirty="0"/>
              <a:t>It is true that this isn’t necessarily a new concept for all areas.  Insurance companies move slow though, and many of them tend to be reactive versus proactive.  The complex areas which complex calculations may have additional resources, or a specialized management and review program – but much of the complexity from other departments are spreading to other calculations and departments</a:t>
            </a:r>
          </a:p>
          <a:p>
            <a:endParaRPr lang="en-US" dirty="0"/>
          </a:p>
          <a:p>
            <a:r>
              <a:rPr lang="en-US" dirty="0"/>
              <a:t>Its also true that formulaic models can be really complex.  But since the calculations are fairly static, and many of the assumptions used for those types of models are often “set it and forget it” locked in assumptions that are not periodically updated, the management and governance of these models has received much less focus  </a:t>
            </a:r>
          </a:p>
          <a:p>
            <a:endParaRPr lang="en-US" dirty="0"/>
          </a:p>
          <a:p>
            <a:endParaRPr lang="en-US" dirty="0"/>
          </a:p>
          <a:p>
            <a:r>
              <a:rPr lang="en-US" dirty="0"/>
              <a:t>Also for pricing – complex models within complex models </a:t>
            </a:r>
          </a:p>
          <a:p>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Its also a good thing that some areas have had exposure to the types of changes to processes that are necessary, and its true that many actuaries haven’t had to deal with these types of processes before (especially folks who have primarily worked in traditional life products only)</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So one of the key ways to formalize model management is assign somebody responsibility </a:t>
            </a:r>
          </a:p>
          <a:p>
            <a:endParaRPr lang="en-US" dirty="0"/>
          </a:p>
        </p:txBody>
      </p:sp>
      <p:sp>
        <p:nvSpPr>
          <p:cNvPr id="4" name="Slide Number Placeholder 3"/>
          <p:cNvSpPr>
            <a:spLocks noGrp="1"/>
          </p:cNvSpPr>
          <p:nvPr>
            <p:ph type="sldNum" sz="quarter" idx="10"/>
          </p:nvPr>
        </p:nvSpPr>
        <p:spPr/>
        <p:txBody>
          <a:bodyPr/>
          <a:lstStyle/>
          <a:p>
            <a:fld id="{C1338505-BB72-D04B-9DD4-A82E2BFC5914}" type="slidenum">
              <a:rPr lang="en-US" smtClean="0"/>
              <a:t>17</a:t>
            </a:fld>
            <a:endParaRPr lang="en-US" dirty="0"/>
          </a:p>
        </p:txBody>
      </p:sp>
    </p:spTree>
    <p:extLst>
      <p:ext uri="{BB962C8B-B14F-4D97-AF65-F5344CB8AC3E}">
        <p14:creationId xmlns:p14="http://schemas.microsoft.com/office/powerpoint/2010/main" val="20725702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7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69538"/>
            <a:ext cx="12192000"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792397" y="1480369"/>
            <a:ext cx="9972231" cy="2105341"/>
          </a:xfrm>
          <a:prstGeom prst="rect">
            <a:avLst/>
          </a:prstGeom>
        </p:spPr>
        <p:txBody>
          <a:bodyPr anchor="b">
            <a:noAutofit/>
          </a:bodyPr>
          <a:lstStyle>
            <a:lvl1pPr>
              <a:defRPr sz="5000">
                <a:solidFill>
                  <a:schemeClr val="bg1"/>
                </a:solidFill>
                <a:latin typeface="+mn-lt"/>
              </a:defRPr>
            </a:lvl1pPr>
          </a:lstStyle>
          <a:p>
            <a:r>
              <a:rPr lang="en-US" dirty="0"/>
              <a:t>Click to edit Master title style</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91707" y="4234365"/>
            <a:ext cx="3644318" cy="1647776"/>
          </a:xfrm>
          <a:prstGeom prst="rect">
            <a:avLst/>
          </a:prstGeom>
        </p:spPr>
      </p:pic>
      <p:sp>
        <p:nvSpPr>
          <p:cNvPr id="9" name="Subtitle 2"/>
          <p:cNvSpPr>
            <a:spLocks noGrp="1"/>
          </p:cNvSpPr>
          <p:nvPr>
            <p:ph type="subTitle" idx="1" hasCustomPrompt="1"/>
          </p:nvPr>
        </p:nvSpPr>
        <p:spPr>
          <a:xfrm>
            <a:off x="792396" y="3686525"/>
            <a:ext cx="6097376" cy="325793"/>
          </a:xfrm>
          <a:prstGeom prst="rect">
            <a:avLst/>
          </a:prstGeom>
        </p:spPr>
        <p:txBody>
          <a:bodyPr tIns="0" bIns="0" anchor="ctr">
            <a:noAutofit/>
          </a:bodyPr>
          <a:lstStyle>
            <a:lvl1pPr marL="0" indent="0" algn="l">
              <a:buNone/>
              <a:defRPr sz="2000" b="1" cap="all" baseline="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Presenter/Author name</a:t>
            </a:r>
          </a:p>
        </p:txBody>
      </p:sp>
      <p:sp>
        <p:nvSpPr>
          <p:cNvPr id="12" name="Text Placeholder 9"/>
          <p:cNvSpPr>
            <a:spLocks noGrp="1"/>
          </p:cNvSpPr>
          <p:nvPr>
            <p:ph type="body" sz="quarter" idx="10" hasCustomPrompt="1"/>
          </p:nvPr>
        </p:nvSpPr>
        <p:spPr>
          <a:xfrm>
            <a:off x="792397" y="4056615"/>
            <a:ext cx="6096947" cy="298681"/>
          </a:xfrm>
          <a:prstGeom prst="rect">
            <a:avLst/>
          </a:prstGeom>
        </p:spPr>
        <p:txBody>
          <a:bodyPr tIns="0" bIns="0" anchor="ctr">
            <a:noAutofit/>
          </a:bodyPr>
          <a:lstStyle>
            <a:lvl1pPr marL="0" indent="0">
              <a:buFont typeface="+mj-lt"/>
              <a:buNone/>
              <a:defRPr sz="1800" b="1"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a:t>Presenter/Author Title</a:t>
            </a:r>
          </a:p>
        </p:txBody>
      </p:sp>
      <p:sp>
        <p:nvSpPr>
          <p:cNvPr id="13" name="Text Placeholder 9"/>
          <p:cNvSpPr>
            <a:spLocks noGrp="1"/>
          </p:cNvSpPr>
          <p:nvPr>
            <p:ph type="body" sz="quarter" idx="11" hasCustomPrompt="1"/>
          </p:nvPr>
        </p:nvSpPr>
        <p:spPr>
          <a:xfrm>
            <a:off x="792397" y="4409639"/>
            <a:ext cx="6096947" cy="222102"/>
          </a:xfrm>
          <a:prstGeom prst="rect">
            <a:avLst/>
          </a:prstGeom>
        </p:spPr>
        <p:txBody>
          <a:bodyPr tIns="0" bIns="0" anchor="ctr">
            <a:noAutofit/>
          </a:bodyPr>
          <a:lstStyle>
            <a:lvl1pPr marL="0" indent="0">
              <a:buFont typeface="+mj-lt"/>
              <a:buNone/>
              <a:defRPr sz="1600" b="0" baseline="0">
                <a:solidFill>
                  <a:schemeClr val="bg1"/>
                </a:solidFill>
                <a:latin typeface="+mj-lt"/>
              </a:defRPr>
            </a:lvl1pPr>
            <a:lvl2pPr marL="457200" indent="0">
              <a:buFont typeface="+mj-lt"/>
              <a:buNone/>
              <a:defRPr/>
            </a:lvl2pPr>
            <a:lvl3pPr marL="914400" indent="0">
              <a:buFont typeface="+mj-lt"/>
              <a:buNone/>
              <a:defRPr/>
            </a:lvl3pPr>
            <a:lvl4pPr marL="1371600" indent="0">
              <a:buFont typeface="+mj-lt"/>
              <a:buNone/>
              <a:defRPr/>
            </a:lvl4pPr>
            <a:lvl5pPr marL="1828800" indent="0">
              <a:buFont typeface="+mj-lt"/>
              <a:buNone/>
              <a:defRPr/>
            </a:lvl5pPr>
          </a:lstStyle>
          <a:p>
            <a:pPr lvl="0"/>
            <a:r>
              <a:rPr lang="en-US" dirty="0"/>
              <a:t>DAY, MONTH, DATE</a:t>
            </a:r>
          </a:p>
        </p:txBody>
      </p:sp>
      <p:pic>
        <p:nvPicPr>
          <p:cNvPr id="15" name="Picture 1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665" y="6079389"/>
            <a:ext cx="1613302" cy="505764"/>
          </a:xfrm>
          <a:prstGeom prst="rect">
            <a:avLst/>
          </a:prstGeom>
        </p:spPr>
      </p:pic>
      <p:pic>
        <p:nvPicPr>
          <p:cNvPr id="17" name="Picture 16">
            <a:extLst>
              <a:ext uri="{FF2B5EF4-FFF2-40B4-BE49-F238E27FC236}">
                <a16:creationId xmlns:a16="http://schemas.microsoft.com/office/drawing/2014/main" id="{6223B929-086D-014B-A18D-9D70A6319CAB}"/>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528303" y="453550"/>
            <a:ext cx="2177757" cy="926004"/>
          </a:xfrm>
          <a:prstGeom prst="rect">
            <a:avLst/>
          </a:prstGeom>
        </p:spPr>
      </p:pic>
    </p:spTree>
    <p:extLst>
      <p:ext uri="{BB962C8B-B14F-4D97-AF65-F5344CB8AC3E}">
        <p14:creationId xmlns:p14="http://schemas.microsoft.com/office/powerpoint/2010/main" val="138206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chorCtr="0"/>
          <a:lstStyle/>
          <a:p>
            <a:r>
              <a:rPr lang="en-US"/>
              <a:t>Click to edit Master title style</a:t>
            </a:r>
            <a:endParaRPr lang="en-US" dirty="0"/>
          </a:p>
        </p:txBody>
      </p:sp>
      <p:sp>
        <p:nvSpPr>
          <p:cNvPr id="7" name="Content Placeholder 6"/>
          <p:cNvSpPr>
            <a:spLocks noGrp="1"/>
          </p:cNvSpPr>
          <p:nvPr>
            <p:ph sz="quarter" idx="12"/>
          </p:nvPr>
        </p:nvSpPr>
        <p:spPr>
          <a:xfrm>
            <a:off x="838200" y="1610469"/>
            <a:ext cx="10515600" cy="42132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Slide Number Placeholder 5"/>
          <p:cNvSpPr>
            <a:spLocks noGrp="1"/>
          </p:cNvSpPr>
          <p:nvPr>
            <p:ph type="sldNum" sz="quarter" idx="4"/>
          </p:nvPr>
        </p:nvSpPr>
        <p:spPr>
          <a:xfrm>
            <a:off x="5772754" y="6554743"/>
            <a:ext cx="646493" cy="199717"/>
          </a:xfrm>
          <a:prstGeom prst="rect">
            <a:avLst/>
          </a:prstGeom>
        </p:spPr>
        <p:txBody>
          <a:bodyPr vert="horz" lIns="91440" tIns="45720" rIns="91440" bIns="45720" rtlCol="0" anchor="ctr"/>
          <a:lstStyle>
            <a:lvl1pPr algn="ctr">
              <a:defRPr sz="1100">
                <a:solidFill>
                  <a:schemeClr val="bg1"/>
                </a:solidFill>
              </a:defRPr>
            </a:lvl1pPr>
          </a:lstStyle>
          <a:p>
            <a:fld id="{25C4F4D4-6F9F-4101-B420-EAE9BABB75B0}" type="slidenum">
              <a:rPr lang="en-US" smtClean="0"/>
              <a:pPr/>
              <a:t>‹#›</a:t>
            </a:fld>
            <a:endParaRPr lang="en-US" dirty="0"/>
          </a:p>
        </p:txBody>
      </p:sp>
    </p:spTree>
    <p:extLst>
      <p:ext uri="{BB962C8B-B14F-4D97-AF65-F5344CB8AC3E}">
        <p14:creationId xmlns:p14="http://schemas.microsoft.com/office/powerpoint/2010/main" val="3397017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5_Section Header">
    <p:bg>
      <p:bgPr>
        <a:solidFill>
          <a:schemeClr val="tx2"/>
        </a:solidFill>
        <a:effectLst/>
      </p:bgPr>
    </p:bg>
    <p:spTree>
      <p:nvGrpSpPr>
        <p:cNvPr id="1" name=""/>
        <p:cNvGrpSpPr/>
        <p:nvPr/>
      </p:nvGrpSpPr>
      <p:grpSpPr>
        <a:xfrm>
          <a:off x="0" y="0"/>
          <a:ext cx="0" cy="0"/>
          <a:chOff x="0" y="0"/>
          <a:chExt cx="0" cy="0"/>
        </a:xfrm>
      </p:grpSpPr>
      <p:sp>
        <p:nvSpPr>
          <p:cNvPr id="14" name="Rectangle 13"/>
          <p:cNvSpPr/>
          <p:nvPr userDrawn="1"/>
        </p:nvSpPr>
        <p:spPr>
          <a:xfrm>
            <a:off x="0" y="6395590"/>
            <a:ext cx="12192000" cy="4624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720676" y="1270001"/>
            <a:ext cx="10796403" cy="2105341"/>
          </a:xfrm>
          <a:prstGeom prst="rect">
            <a:avLst/>
          </a:prstGeom>
        </p:spPr>
        <p:txBody>
          <a:bodyPr anchor="b">
            <a:noAutofit/>
          </a:bodyPr>
          <a:lstStyle>
            <a:lvl1pPr>
              <a:defRPr sz="5000">
                <a:solidFill>
                  <a:schemeClr val="bg1"/>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4341" y="3920705"/>
            <a:ext cx="3822738" cy="1647776"/>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665" y="6079389"/>
            <a:ext cx="1598434" cy="505764"/>
          </a:xfrm>
          <a:prstGeom prst="rect">
            <a:avLst/>
          </a:prstGeom>
        </p:spPr>
      </p:pic>
      <p:pic>
        <p:nvPicPr>
          <p:cNvPr id="7" name="Picture 6">
            <a:extLst>
              <a:ext uri="{FF2B5EF4-FFF2-40B4-BE49-F238E27FC236}">
                <a16:creationId xmlns:a16="http://schemas.microsoft.com/office/drawing/2014/main" id="{93629584-F0C6-A441-B572-C1861692684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172178" y="368687"/>
            <a:ext cx="1208819" cy="514002"/>
          </a:xfrm>
          <a:prstGeom prst="rect">
            <a:avLst/>
          </a:prstGeom>
        </p:spPr>
      </p:pic>
    </p:spTree>
    <p:extLst>
      <p:ext uri="{BB962C8B-B14F-4D97-AF65-F5344CB8AC3E}">
        <p14:creationId xmlns:p14="http://schemas.microsoft.com/office/powerpoint/2010/main" val="2979840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9_Section Header">
    <p:bg>
      <p:bgPr>
        <a:solidFill>
          <a:schemeClr val="accent3"/>
        </a:solidFill>
        <a:effectLst/>
      </p:bgPr>
    </p:bg>
    <p:spTree>
      <p:nvGrpSpPr>
        <p:cNvPr id="1" name=""/>
        <p:cNvGrpSpPr/>
        <p:nvPr/>
      </p:nvGrpSpPr>
      <p:grpSpPr>
        <a:xfrm>
          <a:off x="0" y="0"/>
          <a:ext cx="0" cy="0"/>
          <a:chOff x="0" y="0"/>
          <a:chExt cx="0" cy="0"/>
        </a:xfrm>
      </p:grpSpPr>
      <p:sp>
        <p:nvSpPr>
          <p:cNvPr id="14" name="Rectangle 13"/>
          <p:cNvSpPr/>
          <p:nvPr userDrawn="1"/>
        </p:nvSpPr>
        <p:spPr>
          <a:xfrm>
            <a:off x="0" y="5773196"/>
            <a:ext cx="12192000" cy="1104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720676" y="1270001"/>
            <a:ext cx="10796403" cy="2105341"/>
          </a:xfrm>
          <a:prstGeom prst="rect">
            <a:avLst/>
          </a:prstGeom>
        </p:spPr>
        <p:txBody>
          <a:bodyPr anchor="b">
            <a:noAutofit/>
          </a:bodyPr>
          <a:lstStyle>
            <a:lvl1pPr>
              <a:defRPr sz="5000">
                <a:solidFill>
                  <a:schemeClr val="bg1"/>
                </a:solidFill>
                <a:latin typeface="+mj-lt"/>
              </a:defRPr>
            </a:lvl1pPr>
          </a:lstStyle>
          <a:p>
            <a:r>
              <a:rPr lang="en-US"/>
              <a:t>Click to edit Master title style</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12566" y="3920705"/>
            <a:ext cx="3904513" cy="1647776"/>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664" y="6079389"/>
            <a:ext cx="1568697" cy="505764"/>
          </a:xfrm>
          <a:prstGeom prst="rect">
            <a:avLst/>
          </a:prstGeom>
        </p:spPr>
      </p:pic>
      <p:pic>
        <p:nvPicPr>
          <p:cNvPr id="7" name="Picture 6">
            <a:extLst>
              <a:ext uri="{FF2B5EF4-FFF2-40B4-BE49-F238E27FC236}">
                <a16:creationId xmlns:a16="http://schemas.microsoft.com/office/drawing/2014/main" id="{84678317-E66B-6741-B3D8-D9ECCDE720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175895" y="368687"/>
            <a:ext cx="1208819" cy="514002"/>
          </a:xfrm>
          <a:prstGeom prst="rect">
            <a:avLst/>
          </a:prstGeom>
        </p:spPr>
      </p:pic>
    </p:spTree>
    <p:extLst>
      <p:ext uri="{BB962C8B-B14F-4D97-AF65-F5344CB8AC3E}">
        <p14:creationId xmlns:p14="http://schemas.microsoft.com/office/powerpoint/2010/main" val="1153271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8_Section Header">
    <p:bg>
      <p:bgPr>
        <a:solidFill>
          <a:schemeClr val="accent2"/>
        </a:solidFill>
        <a:effectLst/>
      </p:bgPr>
    </p:bg>
    <p:spTree>
      <p:nvGrpSpPr>
        <p:cNvPr id="1" name=""/>
        <p:cNvGrpSpPr/>
        <p:nvPr/>
      </p:nvGrpSpPr>
      <p:grpSpPr>
        <a:xfrm>
          <a:off x="0" y="0"/>
          <a:ext cx="0" cy="0"/>
          <a:chOff x="0" y="0"/>
          <a:chExt cx="0" cy="0"/>
        </a:xfrm>
      </p:grpSpPr>
      <p:sp>
        <p:nvSpPr>
          <p:cNvPr id="14" name="Rectangle 13"/>
          <p:cNvSpPr/>
          <p:nvPr userDrawn="1"/>
        </p:nvSpPr>
        <p:spPr>
          <a:xfrm>
            <a:off x="-8645" y="5753100"/>
            <a:ext cx="12200645" cy="11535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p:nvPr>
        </p:nvSpPr>
        <p:spPr>
          <a:xfrm>
            <a:off x="720676" y="1270001"/>
            <a:ext cx="10399016" cy="2105341"/>
          </a:xfrm>
          <a:prstGeom prst="rect">
            <a:avLst/>
          </a:prstGeom>
        </p:spPr>
        <p:txBody>
          <a:bodyPr anchor="b">
            <a:noAutofit/>
          </a:bodyPr>
          <a:lstStyle>
            <a:lvl1pPr>
              <a:defRPr sz="5000" b="0">
                <a:solidFill>
                  <a:srgbClr val="024D7C"/>
                </a:solidFill>
                <a:latin typeface="+mj-lt"/>
              </a:defRPr>
            </a:lvl1pPr>
          </a:lstStyle>
          <a:p>
            <a:r>
              <a:rPr lang="en-US"/>
              <a:t>Click to edit Master title style</a:t>
            </a:r>
            <a:endParaRPr lang="en-US" dirty="0"/>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94341" y="3920705"/>
            <a:ext cx="3822738" cy="1647776"/>
          </a:xfrm>
          <a:prstGeom prst="rect">
            <a:avLst/>
          </a:prstGeom>
        </p:spPr>
      </p:pic>
      <p:pic>
        <p:nvPicPr>
          <p:cNvPr id="6" name="Picture 5">
            <a:extLst>
              <a:ext uri="{FF2B5EF4-FFF2-40B4-BE49-F238E27FC236}">
                <a16:creationId xmlns:a16="http://schemas.microsoft.com/office/drawing/2014/main" id="{D7E0DAE3-9224-F344-9157-E0D603866BF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172178" y="368687"/>
            <a:ext cx="1208819" cy="514002"/>
          </a:xfrm>
          <a:prstGeom prst="rect">
            <a:avLst/>
          </a:prstGeom>
        </p:spPr>
      </p:pic>
      <p:pic>
        <p:nvPicPr>
          <p:cNvPr id="8" name="Picture 7">
            <a:extLst>
              <a:ext uri="{FF2B5EF4-FFF2-40B4-BE49-F238E27FC236}">
                <a16:creationId xmlns:a16="http://schemas.microsoft.com/office/drawing/2014/main" id="{50CD5C91-2CA3-1545-9C0F-B6E84C4B6858}"/>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17665" y="6079389"/>
            <a:ext cx="1516658" cy="505764"/>
          </a:xfrm>
          <a:prstGeom prst="rect">
            <a:avLst/>
          </a:prstGeom>
        </p:spPr>
      </p:pic>
    </p:spTree>
    <p:extLst>
      <p:ext uri="{BB962C8B-B14F-4D97-AF65-F5344CB8AC3E}">
        <p14:creationId xmlns:p14="http://schemas.microsoft.com/office/powerpoint/2010/main" val="2955492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
        <p:nvSpPr>
          <p:cNvPr id="7" name="Rectangle 6"/>
          <p:cNvSpPr/>
          <p:nvPr userDrawn="1"/>
        </p:nvSpPr>
        <p:spPr>
          <a:xfrm>
            <a:off x="1" y="6284872"/>
            <a:ext cx="2920721" cy="57312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Rectangle 4">
            <a:extLst>
              <a:ext uri="{FF2B5EF4-FFF2-40B4-BE49-F238E27FC236}">
                <a16:creationId xmlns:a16="http://schemas.microsoft.com/office/drawing/2014/main" id="{2806BE6A-E0A2-EC44-987D-14E880753E34}"/>
              </a:ext>
            </a:extLst>
          </p:cNvPr>
          <p:cNvSpPr/>
          <p:nvPr userDrawn="1"/>
        </p:nvSpPr>
        <p:spPr>
          <a:xfrm>
            <a:off x="0" y="6369538"/>
            <a:ext cx="12192000" cy="4884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6" name="Picture 5">
            <a:extLst>
              <a:ext uri="{FF2B5EF4-FFF2-40B4-BE49-F238E27FC236}">
                <a16:creationId xmlns:a16="http://schemas.microsoft.com/office/drawing/2014/main" id="{9B365181-0968-D740-92E0-4AD52789753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02033" y="3035688"/>
            <a:ext cx="1295287" cy="550769"/>
          </a:xfrm>
          <a:prstGeom prst="rect">
            <a:avLst/>
          </a:prstGeom>
        </p:spPr>
      </p:pic>
      <p:pic>
        <p:nvPicPr>
          <p:cNvPr id="8" name="Picture 7">
            <a:extLst>
              <a:ext uri="{FF2B5EF4-FFF2-40B4-BE49-F238E27FC236}">
                <a16:creationId xmlns:a16="http://schemas.microsoft.com/office/drawing/2014/main" id="{E23C90A8-D393-AB48-AD7A-F8CA5C549BB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749319" y="2935378"/>
            <a:ext cx="2108789" cy="651078"/>
          </a:xfrm>
          <a:prstGeom prst="rect">
            <a:avLst/>
          </a:prstGeom>
        </p:spPr>
      </p:pic>
    </p:spTree>
    <p:extLst>
      <p:ext uri="{BB962C8B-B14F-4D97-AF65-F5344CB8AC3E}">
        <p14:creationId xmlns:p14="http://schemas.microsoft.com/office/powerpoint/2010/main" val="1808230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B347757-8F2A-BE4B-84B4-C83D0851F2A1}"/>
              </a:ext>
            </a:extLst>
          </p:cNvPr>
          <p:cNvSpPr>
            <a:spLocks noGrp="1"/>
          </p:cNvSpPr>
          <p:nvPr>
            <p:ph type="dt" sz="half" idx="10"/>
          </p:nvPr>
        </p:nvSpPr>
        <p:spPr/>
        <p:txBody>
          <a:bodyPr/>
          <a:lstStyle/>
          <a:p>
            <a:fld id="{A138E820-10A2-6747-9887-16788EEC57F6}" type="datetime1">
              <a:rPr lang="en-US" smtClean="0"/>
              <a:t>9/16/2018</a:t>
            </a:fld>
            <a:endParaRPr lang="en-US" dirty="0"/>
          </a:p>
        </p:txBody>
      </p:sp>
      <p:sp>
        <p:nvSpPr>
          <p:cNvPr id="4" name="Slide Number Placeholder 3">
            <a:extLst>
              <a:ext uri="{FF2B5EF4-FFF2-40B4-BE49-F238E27FC236}">
                <a16:creationId xmlns:a16="http://schemas.microsoft.com/office/drawing/2014/main" id="{220D1340-31A9-5748-9FB1-F01D19740BAD}"/>
              </a:ext>
            </a:extLst>
          </p:cNvPr>
          <p:cNvSpPr>
            <a:spLocks noGrp="1"/>
          </p:cNvSpPr>
          <p:nvPr>
            <p:ph type="sldNum" sz="quarter" idx="11"/>
          </p:nvPr>
        </p:nvSpPr>
        <p:spPr/>
        <p:txBody>
          <a:bodyPr/>
          <a:lstStyle/>
          <a:p>
            <a:fld id="{25C4F4D4-6F9F-4101-B420-EAE9BABB75B0}" type="slidenum">
              <a:rPr lang="en-US" smtClean="0"/>
              <a:pPr/>
              <a:t>‹#›</a:t>
            </a:fld>
            <a:endParaRPr lang="en-US" dirty="0"/>
          </a:p>
        </p:txBody>
      </p:sp>
      <p:sp>
        <p:nvSpPr>
          <p:cNvPr id="5" name="Rectangle 4">
            <a:extLst>
              <a:ext uri="{FF2B5EF4-FFF2-40B4-BE49-F238E27FC236}">
                <a16:creationId xmlns:a16="http://schemas.microsoft.com/office/drawing/2014/main" id="{F46696CF-7786-9640-A4AA-5DFA6CB7F2DD}"/>
              </a:ext>
            </a:extLst>
          </p:cNvPr>
          <p:cNvSpPr/>
          <p:nvPr userDrawn="1"/>
        </p:nvSpPr>
        <p:spPr>
          <a:xfrm flipH="1">
            <a:off x="0" y="6345044"/>
            <a:ext cx="12192000" cy="5129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Tree>
    <p:extLst>
      <p:ext uri="{BB962C8B-B14F-4D97-AF65-F5344CB8AC3E}">
        <p14:creationId xmlns:p14="http://schemas.microsoft.com/office/powerpoint/2010/main" val="4263323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Slide 1">
    <p:spTree>
      <p:nvGrpSpPr>
        <p:cNvPr id="1" name=""/>
        <p:cNvGrpSpPr/>
        <p:nvPr/>
      </p:nvGrpSpPr>
      <p:grpSpPr>
        <a:xfrm>
          <a:off x="0" y="0"/>
          <a:ext cx="0" cy="0"/>
          <a:chOff x="0" y="0"/>
          <a:chExt cx="0" cy="0"/>
        </a:xfrm>
      </p:grpSpPr>
      <p:sp>
        <p:nvSpPr>
          <p:cNvPr id="2" name="Title 1"/>
          <p:cNvSpPr>
            <a:spLocks noGrp="1"/>
          </p:cNvSpPr>
          <p:nvPr>
            <p:ph type="title"/>
          </p:nvPr>
        </p:nvSpPr>
        <p:spPr>
          <a:xfrm>
            <a:off x="838200" y="422698"/>
            <a:ext cx="10515600" cy="1276985"/>
          </a:xfrm>
        </p:spPr>
        <p:txBody>
          <a:bodyPr anchor="ctr" anchorCtr="0"/>
          <a:lstStyle/>
          <a:p>
            <a:r>
              <a:rPr lang="en-US"/>
              <a:t>Click to edit Master title style</a:t>
            </a:r>
            <a:endParaRPr lang="en-US" dirty="0"/>
          </a:p>
        </p:txBody>
      </p:sp>
      <p:sp>
        <p:nvSpPr>
          <p:cNvPr id="7" name="Content Placeholder 6"/>
          <p:cNvSpPr>
            <a:spLocks noGrp="1"/>
          </p:cNvSpPr>
          <p:nvPr>
            <p:ph sz="quarter" idx="12"/>
          </p:nvPr>
        </p:nvSpPr>
        <p:spPr>
          <a:xfrm>
            <a:off x="838200" y="1699682"/>
            <a:ext cx="10515600" cy="4213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p:cNvSpPr>
            <a:spLocks noGrp="1"/>
          </p:cNvSpPr>
          <p:nvPr>
            <p:ph type="dt" sz="half" idx="2"/>
          </p:nvPr>
        </p:nvSpPr>
        <p:spPr>
          <a:xfrm>
            <a:off x="8754641" y="6583320"/>
            <a:ext cx="2505388" cy="199717"/>
          </a:xfrm>
          <a:prstGeom prst="rect">
            <a:avLst/>
          </a:prstGeom>
        </p:spPr>
        <p:txBody>
          <a:bodyPr vert="horz" lIns="91440" tIns="45720" rIns="91440" bIns="45720" rtlCol="0" anchor="ctr"/>
          <a:lstStyle>
            <a:lvl1pPr algn="r">
              <a:defRPr sz="1100">
                <a:solidFill>
                  <a:schemeClr val="bg1"/>
                </a:solidFill>
              </a:defRPr>
            </a:lvl1pPr>
          </a:lstStyle>
          <a:p>
            <a:fld id="{0A061395-F258-F04D-A64A-7F97DABCF1EF}" type="datetime1">
              <a:rPr lang="en-US" smtClean="0">
                <a:solidFill>
                  <a:prstClr val="white"/>
                </a:solidFill>
              </a:rPr>
              <a:pPr/>
              <a:t>9/16/2018</a:t>
            </a:fld>
            <a:endParaRPr lang="en-US" dirty="0">
              <a:solidFill>
                <a:prstClr val="white"/>
              </a:solidFill>
            </a:endParaRPr>
          </a:p>
        </p:txBody>
      </p:sp>
      <p:sp>
        <p:nvSpPr>
          <p:cNvPr id="8" name="Slide Number Placeholder 5"/>
          <p:cNvSpPr>
            <a:spLocks noGrp="1"/>
          </p:cNvSpPr>
          <p:nvPr>
            <p:ph type="sldNum" sz="quarter" idx="4"/>
          </p:nvPr>
        </p:nvSpPr>
        <p:spPr>
          <a:xfrm>
            <a:off x="11260016" y="6583320"/>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solidFill>
                  <a:prstClr val="white"/>
                </a:solidFill>
              </a:rPr>
              <a:pPr/>
              <a:t>‹#›</a:t>
            </a:fld>
            <a:endParaRPr lang="en-US" dirty="0">
              <a:solidFill>
                <a:prstClr val="white"/>
              </a:solidFill>
            </a:endParaRPr>
          </a:p>
        </p:txBody>
      </p:sp>
    </p:spTree>
    <p:extLst>
      <p:ext uri="{BB962C8B-B14F-4D97-AF65-F5344CB8AC3E}">
        <p14:creationId xmlns:p14="http://schemas.microsoft.com/office/powerpoint/2010/main" val="130712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7903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itle Placeholder 1"/>
          <p:cNvSpPr>
            <a:spLocks noGrp="1"/>
          </p:cNvSpPr>
          <p:nvPr>
            <p:ph type="title"/>
          </p:nvPr>
        </p:nvSpPr>
        <p:spPr>
          <a:xfrm>
            <a:off x="838200" y="333483"/>
            <a:ext cx="10515600" cy="12769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14" name="Text Placeholder 2"/>
          <p:cNvSpPr>
            <a:spLocks noGrp="1"/>
          </p:cNvSpPr>
          <p:nvPr>
            <p:ph type="body" idx="1"/>
          </p:nvPr>
        </p:nvSpPr>
        <p:spPr>
          <a:xfrm>
            <a:off x="838200" y="1610470"/>
            <a:ext cx="10515600" cy="4042239"/>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Date Placeholder 3"/>
          <p:cNvSpPr>
            <a:spLocks noGrp="1"/>
          </p:cNvSpPr>
          <p:nvPr>
            <p:ph type="dt" sz="half" idx="2"/>
          </p:nvPr>
        </p:nvSpPr>
        <p:spPr>
          <a:xfrm>
            <a:off x="8754629" y="6583318"/>
            <a:ext cx="2505388" cy="199717"/>
          </a:xfrm>
          <a:prstGeom prst="rect">
            <a:avLst/>
          </a:prstGeom>
        </p:spPr>
        <p:txBody>
          <a:bodyPr vert="horz" lIns="91440" tIns="45720" rIns="91440" bIns="45720" rtlCol="0" anchor="ctr"/>
          <a:lstStyle>
            <a:lvl1pPr algn="r">
              <a:defRPr sz="1100">
                <a:solidFill>
                  <a:schemeClr val="bg1"/>
                </a:solidFill>
              </a:defRPr>
            </a:lvl1pPr>
          </a:lstStyle>
          <a:p>
            <a:fld id="{49EB3211-C8BA-FC4C-BE60-A59A7A660D6A}" type="datetime1">
              <a:rPr lang="en-US" smtClean="0"/>
              <a:t>9/16/2018</a:t>
            </a:fld>
            <a:endParaRPr lang="en-US" dirty="0"/>
          </a:p>
        </p:txBody>
      </p:sp>
      <p:sp>
        <p:nvSpPr>
          <p:cNvPr id="17" name="Slide Number Placeholder 5"/>
          <p:cNvSpPr>
            <a:spLocks noGrp="1"/>
          </p:cNvSpPr>
          <p:nvPr>
            <p:ph type="sldNum" sz="quarter" idx="4"/>
          </p:nvPr>
        </p:nvSpPr>
        <p:spPr>
          <a:xfrm>
            <a:off x="11260016" y="6583318"/>
            <a:ext cx="646493" cy="199717"/>
          </a:xfrm>
          <a:prstGeom prst="rect">
            <a:avLst/>
          </a:prstGeom>
        </p:spPr>
        <p:txBody>
          <a:bodyPr vert="horz" lIns="91440" tIns="45720" rIns="91440" bIns="45720" rtlCol="0" anchor="ctr"/>
          <a:lstStyle>
            <a:lvl1pPr algn="r">
              <a:defRPr sz="1100">
                <a:solidFill>
                  <a:schemeClr val="bg1"/>
                </a:solidFill>
              </a:defRPr>
            </a:lvl1pPr>
          </a:lstStyle>
          <a:p>
            <a:fld id="{25C4F4D4-6F9F-4101-B420-EAE9BABB75B0}" type="slidenum">
              <a:rPr lang="en-US" smtClean="0"/>
              <a:pPr/>
              <a:t>‹#›</a:t>
            </a:fld>
            <a:endParaRPr lang="en-US" dirty="0"/>
          </a:p>
        </p:txBody>
      </p:sp>
      <p:sp>
        <p:nvSpPr>
          <p:cNvPr id="9" name="Rectangle 8"/>
          <p:cNvSpPr/>
          <p:nvPr userDrawn="1"/>
        </p:nvSpPr>
        <p:spPr>
          <a:xfrm>
            <a:off x="0" y="6417425"/>
            <a:ext cx="12192000" cy="46343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95560" y="6510312"/>
            <a:ext cx="852656" cy="272723"/>
          </a:xfrm>
          <a:prstGeom prst="rect">
            <a:avLst/>
          </a:prstGeom>
        </p:spPr>
      </p:pic>
      <p:pic>
        <p:nvPicPr>
          <p:cNvPr id="10" name="Picture 9">
            <a:extLst>
              <a:ext uri="{FF2B5EF4-FFF2-40B4-BE49-F238E27FC236}">
                <a16:creationId xmlns:a16="http://schemas.microsoft.com/office/drawing/2014/main" id="{A1CAEF6A-82E6-B542-9C49-F072B39B8B58}"/>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1254272" y="6512682"/>
            <a:ext cx="657978" cy="279779"/>
          </a:xfrm>
          <a:prstGeom prst="rect">
            <a:avLst/>
          </a:prstGeom>
        </p:spPr>
      </p:pic>
    </p:spTree>
    <p:extLst>
      <p:ext uri="{BB962C8B-B14F-4D97-AF65-F5344CB8AC3E}">
        <p14:creationId xmlns:p14="http://schemas.microsoft.com/office/powerpoint/2010/main" val="603023028"/>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3" r:id="rId3"/>
    <p:sldLayoutId id="2147483728" r:id="rId4"/>
    <p:sldLayoutId id="2147483727" r:id="rId5"/>
    <p:sldLayoutId id="2147483717" r:id="rId6"/>
    <p:sldLayoutId id="2147483729" r:id="rId7"/>
    <p:sldLayoutId id="2147483730" r:id="rId8"/>
    <p:sldLayoutId id="2147483731" r:id="rId9"/>
  </p:sldLayoutIdLst>
  <p:hf hdr="0" ftr="0" dt="0"/>
  <p:txStyles>
    <p:titleStyle>
      <a:lvl1pPr algn="l" defTabSz="914400" rtl="0" eaLnBrk="1" latinLnBrk="0" hangingPunct="1">
        <a:lnSpc>
          <a:spcPct val="90000"/>
        </a:lnSpc>
        <a:spcBef>
          <a:spcPct val="0"/>
        </a:spcBef>
        <a:buNone/>
        <a:defRPr sz="4000" b="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67349" y="1792552"/>
            <a:ext cx="8982971" cy="1636448"/>
          </a:xfrm>
        </p:spPr>
        <p:txBody>
          <a:bodyPr/>
          <a:lstStyle/>
          <a:p>
            <a:r>
              <a:rPr lang="en-US" dirty="0"/>
              <a:t>Session 57 - Managing Models for Stewards and Stakeholders</a:t>
            </a:r>
          </a:p>
        </p:txBody>
      </p:sp>
      <p:sp>
        <p:nvSpPr>
          <p:cNvPr id="9" name="Text Placeholder 8"/>
          <p:cNvSpPr>
            <a:spLocks noGrp="1"/>
          </p:cNvSpPr>
          <p:nvPr>
            <p:ph type="body" sz="quarter" idx="10"/>
          </p:nvPr>
        </p:nvSpPr>
        <p:spPr/>
        <p:txBody>
          <a:bodyPr/>
          <a:lstStyle/>
          <a:p>
            <a:r>
              <a:rPr lang="en-US" dirty="0"/>
              <a:t>BILL CEMBER, FSA, MAAA</a:t>
            </a:r>
          </a:p>
          <a:p>
            <a:r>
              <a:rPr lang="en-US" dirty="0"/>
              <a:t>SCOTT HOUGHTON, FSA, MAAA</a:t>
            </a:r>
          </a:p>
          <a:p>
            <a:r>
              <a:rPr lang="en-US" dirty="0"/>
              <a:t>DYLAN STROTHER, FSA, MAAA</a:t>
            </a:r>
          </a:p>
        </p:txBody>
      </p:sp>
      <p:sp>
        <p:nvSpPr>
          <p:cNvPr id="10" name="Text Placeholder 9"/>
          <p:cNvSpPr>
            <a:spLocks noGrp="1"/>
          </p:cNvSpPr>
          <p:nvPr>
            <p:ph type="body" sz="quarter" idx="11"/>
          </p:nvPr>
        </p:nvSpPr>
        <p:spPr>
          <a:xfrm>
            <a:off x="792397" y="5006642"/>
            <a:ext cx="6096947" cy="222102"/>
          </a:xfrm>
        </p:spPr>
        <p:txBody>
          <a:bodyPr/>
          <a:lstStyle/>
          <a:p>
            <a:r>
              <a:rPr lang="en-US" dirty="0"/>
              <a:t>OCTOBER 15</a:t>
            </a:r>
            <a:r>
              <a:rPr lang="en-US" baseline="30000" dirty="0"/>
              <a:t>th</a:t>
            </a:r>
            <a:r>
              <a:rPr lang="en-US" dirty="0"/>
              <a:t>, 2018</a:t>
            </a:r>
          </a:p>
        </p:txBody>
      </p:sp>
    </p:spTree>
    <p:extLst>
      <p:ext uri="{BB962C8B-B14F-4D97-AF65-F5344CB8AC3E}">
        <p14:creationId xmlns:p14="http://schemas.microsoft.com/office/powerpoint/2010/main" val="2361297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t>Changing environment for models</a:t>
            </a:r>
            <a:endParaRPr lang="en-US" sz="2400" dirty="0"/>
          </a:p>
        </p:txBody>
      </p:sp>
    </p:spTree>
    <p:extLst>
      <p:ext uri="{BB962C8B-B14F-4D97-AF65-F5344CB8AC3E}">
        <p14:creationId xmlns:p14="http://schemas.microsoft.com/office/powerpoint/2010/main" val="4276183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11</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4968163"/>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TextBox 9">
            <a:extLst>
              <a:ext uri="{FF2B5EF4-FFF2-40B4-BE49-F238E27FC236}">
                <a16:creationId xmlns:a16="http://schemas.microsoft.com/office/drawing/2014/main" id="{90008556-053A-4A2A-83A3-44B636988DD9}"/>
              </a:ext>
            </a:extLst>
          </p:cNvPr>
          <p:cNvSpPr txBox="1"/>
          <p:nvPr/>
        </p:nvSpPr>
        <p:spPr>
          <a:xfrm>
            <a:off x="-316913" y="982303"/>
            <a:ext cx="11808908" cy="46496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r>
              <a:rPr lang="en-US" sz="2400" b="1" dirty="0"/>
              <a:t>Regulation and accounting is changing</a:t>
            </a:r>
          </a:p>
          <a:p>
            <a:pPr lvl="1"/>
            <a:r>
              <a:rPr lang="en-US" sz="2400" dirty="0"/>
              <a:t>Also acceptable: regulation has changed, regulation will change again</a:t>
            </a:r>
          </a:p>
          <a:p>
            <a:pPr lvl="1"/>
            <a:endParaRPr lang="en-US" sz="2400" i="1" dirty="0"/>
          </a:p>
          <a:p>
            <a:pPr lvl="1"/>
            <a:endParaRPr lang="en-US" sz="2400" i="1" dirty="0"/>
          </a:p>
          <a:p>
            <a:pPr lvl="1"/>
            <a:endParaRPr lang="en-US" sz="2400" i="1" dirty="0"/>
          </a:p>
          <a:p>
            <a:pPr lvl="1"/>
            <a:endParaRPr lang="en-US" sz="2400" i="1" dirty="0"/>
          </a:p>
          <a:p>
            <a:r>
              <a:rPr lang="en-US" sz="2400" b="1" dirty="0"/>
              <a:t>Regulation and accounting changes have implications on models, shifting towards:</a:t>
            </a:r>
          </a:p>
          <a:p>
            <a:pPr marL="800100" lvl="1" indent="-342900">
              <a:buFont typeface="Arial" panose="020B0604020202020204" pitchFamily="34" charset="0"/>
              <a:buChar char="•"/>
            </a:pPr>
            <a:r>
              <a:rPr lang="en-US" sz="2400" dirty="0"/>
              <a:t>Increasingly more complex projection models</a:t>
            </a:r>
          </a:p>
          <a:p>
            <a:pPr marL="800100" lvl="1" indent="-342900">
              <a:buFont typeface="Arial" panose="020B0604020202020204" pitchFamily="34" charset="0"/>
              <a:buChar char="•"/>
            </a:pPr>
            <a:r>
              <a:rPr lang="en-US" sz="2400" dirty="0"/>
              <a:t>Sometimes with corresponding complex asset models</a:t>
            </a:r>
          </a:p>
          <a:p>
            <a:pPr marL="800100" lvl="1" indent="-342900">
              <a:buFont typeface="Arial" panose="020B0604020202020204" pitchFamily="34" charset="0"/>
              <a:buChar char="•"/>
            </a:pPr>
            <a:r>
              <a:rPr lang="en-US" sz="2400" dirty="0"/>
              <a:t>And assumptions that are updated frequently and require judgement</a:t>
            </a:r>
          </a:p>
          <a:p>
            <a:pPr marL="800100" lvl="1" indent="-342900">
              <a:buFont typeface="Arial" panose="020B0604020202020204" pitchFamily="34" charset="0"/>
              <a:buChar char="•"/>
            </a:pPr>
            <a:r>
              <a:rPr lang="en-US" sz="2400" dirty="0"/>
              <a:t>Moving away from simplified models and formulaic calculations</a:t>
            </a:r>
          </a:p>
          <a:p>
            <a:pPr marL="0" lvl="1" algn="l" defTabSz="889000">
              <a:lnSpc>
                <a:spcPct val="90000"/>
              </a:lnSpc>
              <a:spcBef>
                <a:spcPct val="0"/>
              </a:spcBef>
              <a:spcAft>
                <a:spcPct val="15000"/>
              </a:spcAft>
            </a:pPr>
            <a:endParaRPr lang="en-US" sz="2200" kern="1200" dirty="0"/>
          </a:p>
        </p:txBody>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kern="1200" dirty="0"/>
                <a:t>What’s Up With Models?</a:t>
              </a:r>
            </a:p>
          </p:txBody>
        </p:sp>
      </p:grpSp>
      <p:sp>
        <p:nvSpPr>
          <p:cNvPr id="20" name="Oval 19">
            <a:extLst>
              <a:ext uri="{FF2B5EF4-FFF2-40B4-BE49-F238E27FC236}">
                <a16:creationId xmlns:a16="http://schemas.microsoft.com/office/drawing/2014/main" id="{2A20A458-6416-4A26-9C13-B9B52D4724FA}"/>
              </a:ext>
            </a:extLst>
          </p:cNvPr>
          <p:cNvSpPr/>
          <p:nvPr/>
        </p:nvSpPr>
        <p:spPr>
          <a:xfrm>
            <a:off x="4127918" y="2133921"/>
            <a:ext cx="1165411" cy="115693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QIS</a:t>
            </a:r>
          </a:p>
        </p:txBody>
      </p:sp>
      <p:sp>
        <p:nvSpPr>
          <p:cNvPr id="21" name="Oval 20">
            <a:extLst>
              <a:ext uri="{FF2B5EF4-FFF2-40B4-BE49-F238E27FC236}">
                <a16:creationId xmlns:a16="http://schemas.microsoft.com/office/drawing/2014/main" id="{D89E498E-3770-4F40-B017-1D3672A12349}"/>
              </a:ext>
            </a:extLst>
          </p:cNvPr>
          <p:cNvSpPr/>
          <p:nvPr/>
        </p:nvSpPr>
        <p:spPr>
          <a:xfrm>
            <a:off x="2519084" y="2133922"/>
            <a:ext cx="1165411" cy="115693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VM</a:t>
            </a:r>
          </a:p>
          <a:p>
            <a:pPr algn="ctr"/>
            <a:r>
              <a:rPr lang="en-US" sz="2400" b="1" dirty="0">
                <a:latin typeface="Cambria" panose="02040503050406030204" pitchFamily="18" charset="0"/>
              </a:rPr>
              <a:t>20</a:t>
            </a:r>
          </a:p>
        </p:txBody>
      </p:sp>
      <p:sp>
        <p:nvSpPr>
          <p:cNvPr id="22" name="Oval 21">
            <a:extLst>
              <a:ext uri="{FF2B5EF4-FFF2-40B4-BE49-F238E27FC236}">
                <a16:creationId xmlns:a16="http://schemas.microsoft.com/office/drawing/2014/main" id="{97FAF5D1-5694-44E7-A352-50A443A887DE}"/>
              </a:ext>
            </a:extLst>
          </p:cNvPr>
          <p:cNvSpPr/>
          <p:nvPr/>
        </p:nvSpPr>
        <p:spPr>
          <a:xfrm>
            <a:off x="5697936" y="2150183"/>
            <a:ext cx="1165411" cy="115693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mbria" panose="02040503050406030204" pitchFamily="18" charset="0"/>
              </a:rPr>
              <a:t>GAAP TI</a:t>
            </a:r>
          </a:p>
        </p:txBody>
      </p:sp>
      <p:sp>
        <p:nvSpPr>
          <p:cNvPr id="23" name="Oval 22">
            <a:extLst>
              <a:ext uri="{FF2B5EF4-FFF2-40B4-BE49-F238E27FC236}">
                <a16:creationId xmlns:a16="http://schemas.microsoft.com/office/drawing/2014/main" id="{EFD089BB-EA09-406E-8DB0-3A8A91BD62A0}"/>
              </a:ext>
            </a:extLst>
          </p:cNvPr>
          <p:cNvSpPr/>
          <p:nvPr/>
        </p:nvSpPr>
        <p:spPr>
          <a:xfrm>
            <a:off x="7306770" y="2133920"/>
            <a:ext cx="1165411" cy="1156933"/>
          </a:xfrm>
          <a:prstGeom prst="ellipse">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latin typeface="Cambria" panose="02040503050406030204" pitchFamily="18" charset="0"/>
              </a:rPr>
              <a:t>IFRS</a:t>
            </a:r>
          </a:p>
          <a:p>
            <a:pPr algn="ctr"/>
            <a:r>
              <a:rPr lang="en-US" b="1" dirty="0">
                <a:latin typeface="Cambria" panose="02040503050406030204" pitchFamily="18" charset="0"/>
              </a:rPr>
              <a:t>17</a:t>
            </a:r>
          </a:p>
        </p:txBody>
      </p:sp>
    </p:spTree>
    <p:extLst>
      <p:ext uri="{BB962C8B-B14F-4D97-AF65-F5344CB8AC3E}">
        <p14:creationId xmlns:p14="http://schemas.microsoft.com/office/powerpoint/2010/main" val="4147777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12</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17619"/>
            <a:ext cx="10969054" cy="5222762"/>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lvl="0" defTabSz="889000">
                <a:lnSpc>
                  <a:spcPct val="90000"/>
                </a:lnSpc>
                <a:spcBef>
                  <a:spcPct val="0"/>
                </a:spcBef>
                <a:spcAft>
                  <a:spcPct val="35000"/>
                </a:spcAft>
              </a:pPr>
              <a:r>
                <a:rPr lang="en-US" sz="4000" b="1" dirty="0"/>
                <a:t>What’s Up With Models?</a:t>
              </a:r>
            </a:p>
          </p:txBody>
        </p:sp>
      </p:grpSp>
      <p:sp>
        <p:nvSpPr>
          <p:cNvPr id="2" name="Rectangle 1">
            <a:extLst>
              <a:ext uri="{FF2B5EF4-FFF2-40B4-BE49-F238E27FC236}">
                <a16:creationId xmlns:a16="http://schemas.microsoft.com/office/drawing/2014/main" id="{CAD092A3-AA05-42CC-A591-C19215D2E2C3}"/>
              </a:ext>
            </a:extLst>
          </p:cNvPr>
          <p:cNvSpPr/>
          <p:nvPr/>
        </p:nvSpPr>
        <p:spPr>
          <a:xfrm>
            <a:off x="493139" y="1235897"/>
            <a:ext cx="10969054" cy="5262979"/>
          </a:xfrm>
          <a:prstGeom prst="rect">
            <a:avLst/>
          </a:prstGeom>
        </p:spPr>
        <p:txBody>
          <a:bodyPr wrap="square">
            <a:spAutoFit/>
          </a:bodyPr>
          <a:lstStyle/>
          <a:p>
            <a:r>
              <a:rPr lang="en-US" sz="2400" b="1" dirty="0"/>
              <a:t>Who cares about increased complexity? </a:t>
            </a:r>
          </a:p>
          <a:p>
            <a:pPr marL="742950" lvl="1" indent="-285750">
              <a:buFont typeface="Arial" panose="020B0604020202020204" pitchFamily="34" charset="0"/>
              <a:buChar char="•"/>
            </a:pPr>
            <a:r>
              <a:rPr lang="en-US" sz="2400" dirty="0"/>
              <a:t>Actuaries who maintain models</a:t>
            </a:r>
          </a:p>
          <a:p>
            <a:pPr marL="1200150" lvl="2" indent="-285750">
              <a:buFont typeface="Arial" panose="020B0604020202020204" pitchFamily="34" charset="0"/>
              <a:buChar char="•"/>
            </a:pPr>
            <a:r>
              <a:rPr lang="en-US" sz="2400" dirty="0"/>
              <a:t>Modeling Actuaries</a:t>
            </a:r>
          </a:p>
          <a:p>
            <a:pPr marL="1200150" lvl="2" indent="-285750">
              <a:buFont typeface="Arial" panose="020B0604020202020204" pitchFamily="34" charset="0"/>
              <a:buChar char="•"/>
            </a:pPr>
            <a:r>
              <a:rPr lang="en-US" sz="2400" dirty="0"/>
              <a:t>Valuation Actuaries </a:t>
            </a:r>
          </a:p>
          <a:p>
            <a:pPr marL="1200150" lvl="2" indent="-285750">
              <a:buFont typeface="Arial" panose="020B0604020202020204" pitchFamily="34" charset="0"/>
              <a:buChar char="•"/>
            </a:pPr>
            <a:r>
              <a:rPr lang="en-US" sz="2400" dirty="0"/>
              <a:t>Or, newly appointed model stewards, which could be any of the above</a:t>
            </a:r>
          </a:p>
          <a:p>
            <a:pPr marL="742950" lvl="1" indent="-285750">
              <a:buFont typeface="Arial" panose="020B0604020202020204" pitchFamily="34" charset="0"/>
              <a:buChar char="•"/>
            </a:pPr>
            <a:r>
              <a:rPr lang="en-US" sz="2400" dirty="0"/>
              <a:t>Management</a:t>
            </a:r>
          </a:p>
          <a:p>
            <a:pPr marL="742950" lvl="1" indent="-285750">
              <a:buFont typeface="Arial" panose="020B0604020202020204" pitchFamily="34" charset="0"/>
              <a:buChar char="•"/>
            </a:pPr>
            <a:r>
              <a:rPr lang="en-US" sz="2400" dirty="0"/>
              <a:t>Auditors</a:t>
            </a:r>
          </a:p>
          <a:p>
            <a:pPr marL="742950" lvl="1" indent="-285750">
              <a:buFont typeface="Arial" panose="020B0604020202020204" pitchFamily="34" charset="0"/>
              <a:buChar char="•"/>
            </a:pPr>
            <a:r>
              <a:rPr lang="en-US" sz="2400" dirty="0"/>
              <a:t>Regulators </a:t>
            </a:r>
            <a:endParaRPr lang="en-US" sz="2400" b="1" i="1" dirty="0"/>
          </a:p>
          <a:p>
            <a:r>
              <a:rPr lang="en-US" sz="2400" b="1" dirty="0"/>
              <a:t>Why?</a:t>
            </a:r>
          </a:p>
          <a:p>
            <a:pPr marL="742950" lvl="1" indent="-285750">
              <a:buFont typeface="Arial" panose="020B0604020202020204" pitchFamily="34" charset="0"/>
              <a:buChar char="•"/>
            </a:pPr>
            <a:r>
              <a:rPr lang="en-US" sz="2400" dirty="0"/>
              <a:t>Model requirements are evolving, becoming more complex while demanding increased precision, not just a tool that provides ranges and distributions </a:t>
            </a:r>
          </a:p>
          <a:p>
            <a:pPr marL="742950" lvl="1" indent="-285750">
              <a:buFont typeface="Arial" panose="020B0604020202020204" pitchFamily="34" charset="0"/>
              <a:buChar char="•"/>
            </a:pPr>
            <a:r>
              <a:rPr lang="en-US" sz="2400" dirty="0"/>
              <a:t>The results of complex projection models with “lots of stuff” in them are now directly impacting the financial statements</a:t>
            </a:r>
            <a:endParaRPr lang="en-US" sz="2400" b="1" i="1" dirty="0"/>
          </a:p>
          <a:p>
            <a:endParaRPr lang="en-US" sz="2400" b="1" dirty="0"/>
          </a:p>
        </p:txBody>
      </p:sp>
    </p:spTree>
    <p:extLst>
      <p:ext uri="{BB962C8B-B14F-4D97-AF65-F5344CB8AC3E}">
        <p14:creationId xmlns:p14="http://schemas.microsoft.com/office/powerpoint/2010/main" val="1536567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13</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17619"/>
            <a:ext cx="10969054" cy="5222762"/>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lvl="0" defTabSz="889000">
                <a:lnSpc>
                  <a:spcPct val="90000"/>
                </a:lnSpc>
                <a:spcBef>
                  <a:spcPct val="0"/>
                </a:spcBef>
                <a:spcAft>
                  <a:spcPct val="35000"/>
                </a:spcAft>
              </a:pPr>
              <a:r>
                <a:rPr lang="en-US" sz="4000" b="1" dirty="0"/>
                <a:t>What does it mean? </a:t>
              </a:r>
            </a:p>
          </p:txBody>
        </p:sp>
      </p:grpSp>
      <p:sp>
        <p:nvSpPr>
          <p:cNvPr id="2" name="Rectangle 1">
            <a:extLst>
              <a:ext uri="{FF2B5EF4-FFF2-40B4-BE49-F238E27FC236}">
                <a16:creationId xmlns:a16="http://schemas.microsoft.com/office/drawing/2014/main" id="{CAD092A3-AA05-42CC-A591-C19215D2E2C3}"/>
              </a:ext>
            </a:extLst>
          </p:cNvPr>
          <p:cNvSpPr/>
          <p:nvPr/>
        </p:nvSpPr>
        <p:spPr>
          <a:xfrm>
            <a:off x="493139" y="1235897"/>
            <a:ext cx="10969054" cy="6186309"/>
          </a:xfrm>
          <a:prstGeom prst="rect">
            <a:avLst/>
          </a:prstGeom>
        </p:spPr>
        <p:txBody>
          <a:bodyPr wrap="square">
            <a:spAutoFit/>
          </a:bodyPr>
          <a:lstStyle/>
          <a:p>
            <a:r>
              <a:rPr lang="en-US" sz="2400" b="1" dirty="0"/>
              <a:t>An Implication</a:t>
            </a:r>
          </a:p>
          <a:p>
            <a:pPr lvl="1"/>
            <a:r>
              <a:rPr lang="en-US" sz="2400" dirty="0"/>
              <a:t>The risk inherent within models is extending to the financial statements, increasing scrutiny of</a:t>
            </a:r>
          </a:p>
          <a:p>
            <a:pPr lvl="1"/>
            <a:r>
              <a:rPr lang="en-US" sz="2400" dirty="0"/>
              <a:t>  </a:t>
            </a:r>
          </a:p>
          <a:p>
            <a:pPr lvl="2"/>
            <a:r>
              <a:rPr lang="en-US" sz="2400" dirty="0"/>
              <a:t>Data and methods used to develop assumptions and margins </a:t>
            </a:r>
          </a:p>
          <a:p>
            <a:pPr lvl="2"/>
            <a:endParaRPr lang="en-US" sz="3600" dirty="0"/>
          </a:p>
          <a:p>
            <a:pPr lvl="2"/>
            <a:r>
              <a:rPr lang="en-US" sz="2400" dirty="0"/>
              <a:t>Use of judgement to determine assumptions</a:t>
            </a:r>
          </a:p>
          <a:p>
            <a:pPr lvl="2"/>
            <a:endParaRPr lang="en-US" sz="3600" dirty="0"/>
          </a:p>
          <a:p>
            <a:pPr lvl="2"/>
            <a:r>
              <a:rPr lang="en-US" sz="2400" dirty="0"/>
              <a:t>Interpretation of guidance and translation into mechanical calculations </a:t>
            </a:r>
          </a:p>
          <a:p>
            <a:pPr lvl="2"/>
            <a:endParaRPr lang="en-US" sz="3600" dirty="0"/>
          </a:p>
          <a:p>
            <a:pPr lvl="2"/>
            <a:r>
              <a:rPr lang="en-US" sz="2400" dirty="0"/>
              <a:t>Errors in the calculation coding or engine</a:t>
            </a:r>
          </a:p>
          <a:p>
            <a:pPr lvl="1"/>
            <a:endParaRPr lang="en-US" sz="2400" dirty="0"/>
          </a:p>
          <a:p>
            <a:pPr lvl="1"/>
            <a:endParaRPr lang="en-US" sz="2400" dirty="0"/>
          </a:p>
          <a:p>
            <a:pPr lvl="1"/>
            <a:endParaRPr lang="en-US" sz="2400" dirty="0"/>
          </a:p>
          <a:p>
            <a:pPr marL="800100" lvl="1" indent="-342900">
              <a:buFont typeface="Arial" panose="020B0604020202020204" pitchFamily="34" charset="0"/>
              <a:buChar char="•"/>
            </a:pPr>
            <a:endParaRPr lang="en-US" sz="2400" dirty="0"/>
          </a:p>
        </p:txBody>
      </p:sp>
      <p:grpSp>
        <p:nvGrpSpPr>
          <p:cNvPr id="3" name="Group 2">
            <a:extLst>
              <a:ext uri="{FF2B5EF4-FFF2-40B4-BE49-F238E27FC236}">
                <a16:creationId xmlns:a16="http://schemas.microsoft.com/office/drawing/2014/main" id="{49D6F9D5-8140-44F4-95AE-B22C9BC29943}"/>
              </a:ext>
            </a:extLst>
          </p:cNvPr>
          <p:cNvGrpSpPr/>
          <p:nvPr/>
        </p:nvGrpSpPr>
        <p:grpSpPr>
          <a:xfrm>
            <a:off x="629660" y="2598306"/>
            <a:ext cx="548640" cy="548640"/>
            <a:chOff x="573097" y="2358459"/>
            <a:chExt cx="640080" cy="640080"/>
          </a:xfrm>
        </p:grpSpPr>
        <p:sp>
          <p:nvSpPr>
            <p:cNvPr id="11" name="Oval 10">
              <a:extLst>
                <a:ext uri="{FF2B5EF4-FFF2-40B4-BE49-F238E27FC236}">
                  <a16:creationId xmlns:a16="http://schemas.microsoft.com/office/drawing/2014/main" id="{114B71CC-9AF2-4CA2-AAB1-75C84DA41D3F}"/>
                </a:ext>
              </a:extLst>
            </p:cNvPr>
            <p:cNvSpPr/>
            <p:nvPr/>
          </p:nvSpPr>
          <p:spPr>
            <a:xfrm>
              <a:off x="573097" y="2358459"/>
              <a:ext cx="640080" cy="640080"/>
            </a:xfrm>
            <a:prstGeom prst="ellipse">
              <a:avLst/>
            </a:prstGeom>
            <a:solidFill>
              <a:srgbClr val="024D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Graphic 11" descr="Database">
              <a:extLst>
                <a:ext uri="{FF2B5EF4-FFF2-40B4-BE49-F238E27FC236}">
                  <a16:creationId xmlns:a16="http://schemas.microsoft.com/office/drawing/2014/main" id="{55D1F5AA-CA9B-40B7-8EF5-525D2E355B77}"/>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7473" y="2456074"/>
              <a:ext cx="457200" cy="457200"/>
            </a:xfrm>
            <a:prstGeom prst="rect">
              <a:avLst/>
            </a:prstGeom>
          </p:spPr>
        </p:pic>
      </p:grpSp>
      <p:grpSp>
        <p:nvGrpSpPr>
          <p:cNvPr id="5" name="Group 4">
            <a:extLst>
              <a:ext uri="{FF2B5EF4-FFF2-40B4-BE49-F238E27FC236}">
                <a16:creationId xmlns:a16="http://schemas.microsoft.com/office/drawing/2014/main" id="{7B636A7F-5B4B-4BBA-8608-175E0948936B}"/>
              </a:ext>
            </a:extLst>
          </p:cNvPr>
          <p:cNvGrpSpPr/>
          <p:nvPr/>
        </p:nvGrpSpPr>
        <p:grpSpPr>
          <a:xfrm>
            <a:off x="629575" y="4505604"/>
            <a:ext cx="548640" cy="548640"/>
            <a:chOff x="566443" y="4061937"/>
            <a:chExt cx="640080" cy="640080"/>
          </a:xfrm>
        </p:grpSpPr>
        <p:sp>
          <p:nvSpPr>
            <p:cNvPr id="13" name="Oval 12">
              <a:extLst>
                <a:ext uri="{FF2B5EF4-FFF2-40B4-BE49-F238E27FC236}">
                  <a16:creationId xmlns:a16="http://schemas.microsoft.com/office/drawing/2014/main" id="{862CC226-DB1F-4968-B5B2-C757F249F80B}"/>
                </a:ext>
              </a:extLst>
            </p:cNvPr>
            <p:cNvSpPr/>
            <p:nvPr/>
          </p:nvSpPr>
          <p:spPr>
            <a:xfrm>
              <a:off x="566443" y="4061937"/>
              <a:ext cx="640080" cy="640080"/>
            </a:xfrm>
            <a:prstGeom prst="ellipse">
              <a:avLst/>
            </a:prstGeom>
            <a:solidFill>
              <a:srgbClr val="024D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descr="Thought bubble">
              <a:extLst>
                <a:ext uri="{FF2B5EF4-FFF2-40B4-BE49-F238E27FC236}">
                  <a16:creationId xmlns:a16="http://schemas.microsoft.com/office/drawing/2014/main" id="{A8389E48-E84D-4320-8B24-D8DA3716E5BF}"/>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90461" y="4156639"/>
              <a:ext cx="457200" cy="457200"/>
            </a:xfrm>
            <a:prstGeom prst="rect">
              <a:avLst/>
            </a:prstGeom>
          </p:spPr>
        </p:pic>
      </p:grpSp>
      <p:sp>
        <p:nvSpPr>
          <p:cNvPr id="15" name="Oval 14">
            <a:extLst>
              <a:ext uri="{FF2B5EF4-FFF2-40B4-BE49-F238E27FC236}">
                <a16:creationId xmlns:a16="http://schemas.microsoft.com/office/drawing/2014/main" id="{0C6530C8-025F-4CB4-99D2-30393B0020E5}"/>
              </a:ext>
            </a:extLst>
          </p:cNvPr>
          <p:cNvSpPr/>
          <p:nvPr/>
        </p:nvSpPr>
        <p:spPr>
          <a:xfrm>
            <a:off x="640333" y="3580633"/>
            <a:ext cx="548640" cy="548640"/>
          </a:xfrm>
          <a:prstGeom prst="ellipse">
            <a:avLst/>
          </a:prstGeom>
          <a:solidFill>
            <a:srgbClr val="024D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Oval 15">
            <a:extLst>
              <a:ext uri="{FF2B5EF4-FFF2-40B4-BE49-F238E27FC236}">
                <a16:creationId xmlns:a16="http://schemas.microsoft.com/office/drawing/2014/main" id="{EECC92A2-4C8C-4A75-BFC0-0F514C8E58FC}"/>
              </a:ext>
            </a:extLst>
          </p:cNvPr>
          <p:cNvSpPr/>
          <p:nvPr/>
        </p:nvSpPr>
        <p:spPr>
          <a:xfrm>
            <a:off x="640333" y="5394829"/>
            <a:ext cx="548640" cy="548640"/>
          </a:xfrm>
          <a:prstGeom prst="ellipse">
            <a:avLst/>
          </a:prstGeom>
          <a:solidFill>
            <a:srgbClr val="024D7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Graphic 21" descr="Brain">
            <a:extLst>
              <a:ext uri="{FF2B5EF4-FFF2-40B4-BE49-F238E27FC236}">
                <a16:creationId xmlns:a16="http://schemas.microsoft.com/office/drawing/2014/main" id="{76354B63-50B8-4842-AE70-F3662A0BA541}"/>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8057" y="3660427"/>
            <a:ext cx="393192" cy="393192"/>
          </a:xfrm>
          <a:prstGeom prst="rect">
            <a:avLst/>
          </a:prstGeom>
        </p:spPr>
      </p:pic>
      <p:pic>
        <p:nvPicPr>
          <p:cNvPr id="24" name="Graphic 23" descr="Close">
            <a:extLst>
              <a:ext uri="{FF2B5EF4-FFF2-40B4-BE49-F238E27FC236}">
                <a16:creationId xmlns:a16="http://schemas.microsoft.com/office/drawing/2014/main" id="{A285F4F3-8D49-4F05-9A49-DBBF17A9A920}"/>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7890" y="5469697"/>
            <a:ext cx="393192" cy="393192"/>
          </a:xfrm>
          <a:prstGeom prst="rect">
            <a:avLst/>
          </a:prstGeom>
        </p:spPr>
      </p:pic>
    </p:spTree>
    <p:extLst>
      <p:ext uri="{BB962C8B-B14F-4D97-AF65-F5344CB8AC3E}">
        <p14:creationId xmlns:p14="http://schemas.microsoft.com/office/powerpoint/2010/main" val="8318558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14</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17619"/>
            <a:ext cx="10969054" cy="5222762"/>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sp>
        <p:nvSpPr>
          <p:cNvPr id="7" name="Rectangle 6">
            <a:extLst>
              <a:ext uri="{FF2B5EF4-FFF2-40B4-BE49-F238E27FC236}">
                <a16:creationId xmlns:a16="http://schemas.microsoft.com/office/drawing/2014/main" id="{522B7D51-C0B1-4978-8779-62A9C8F8FD45}"/>
              </a:ext>
            </a:extLst>
          </p:cNvPr>
          <p:cNvSpPr/>
          <p:nvPr/>
        </p:nvSpPr>
        <p:spPr>
          <a:xfrm>
            <a:off x="871455" y="519953"/>
            <a:ext cx="7678338" cy="606169"/>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893137" y="549544"/>
            <a:ext cx="7634974" cy="5469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lvl="0" defTabSz="889000">
              <a:lnSpc>
                <a:spcPct val="90000"/>
              </a:lnSpc>
              <a:spcBef>
                <a:spcPct val="0"/>
              </a:spcBef>
              <a:spcAft>
                <a:spcPct val="35000"/>
              </a:spcAft>
            </a:pPr>
            <a:r>
              <a:rPr lang="en-US" sz="4000" b="1" dirty="0"/>
              <a:t>Risk is Opportunity</a:t>
            </a:r>
          </a:p>
        </p:txBody>
      </p:sp>
      <p:sp>
        <p:nvSpPr>
          <p:cNvPr id="2" name="Rectangle 1">
            <a:extLst>
              <a:ext uri="{FF2B5EF4-FFF2-40B4-BE49-F238E27FC236}">
                <a16:creationId xmlns:a16="http://schemas.microsoft.com/office/drawing/2014/main" id="{CAD092A3-AA05-42CC-A591-C19215D2E2C3}"/>
              </a:ext>
            </a:extLst>
          </p:cNvPr>
          <p:cNvSpPr/>
          <p:nvPr/>
        </p:nvSpPr>
        <p:spPr>
          <a:xfrm>
            <a:off x="493139" y="1235897"/>
            <a:ext cx="10969054" cy="5262979"/>
          </a:xfrm>
          <a:prstGeom prst="rect">
            <a:avLst/>
          </a:prstGeom>
        </p:spPr>
        <p:txBody>
          <a:bodyPr wrap="square">
            <a:spAutoFit/>
          </a:bodyPr>
          <a:lstStyle/>
          <a:p>
            <a:r>
              <a:rPr lang="en-US" sz="2400" b="1" dirty="0"/>
              <a:t>Model Management</a:t>
            </a:r>
          </a:p>
          <a:p>
            <a:r>
              <a:rPr lang="en-US" sz="2400" dirty="0"/>
              <a:t>Higher scrutiny drives the need for model management, especially: controls over the model, internal consistency, internal efficiency and transparency of models</a:t>
            </a:r>
          </a:p>
          <a:p>
            <a:endParaRPr lang="en-US" sz="2400" dirty="0"/>
          </a:p>
          <a:p>
            <a:r>
              <a:rPr lang="en-US" sz="2400" dirty="0"/>
              <a:t>A key component of communicating results is being able to rely on effective processes</a:t>
            </a:r>
          </a:p>
          <a:p>
            <a:endParaRPr lang="en-US" sz="2400" b="1" dirty="0"/>
          </a:p>
          <a:p>
            <a:r>
              <a:rPr lang="en-US" sz="2400" b="1" dirty="0"/>
              <a:t>An opportunity to rethink the process for different types of models</a:t>
            </a:r>
          </a:p>
          <a:p>
            <a:pPr marL="800100" lvl="1" indent="-342900">
              <a:buFont typeface="Arial" panose="020B0604020202020204" pitchFamily="34" charset="0"/>
              <a:buChar char="•"/>
            </a:pPr>
            <a:r>
              <a:rPr lang="en-US" sz="2400" dirty="0"/>
              <a:t>Actuarial Financial Models</a:t>
            </a:r>
          </a:p>
          <a:p>
            <a:pPr lvl="1"/>
            <a:endParaRPr lang="en-US" sz="2400" dirty="0"/>
          </a:p>
          <a:p>
            <a:pPr marL="800100" lvl="1" indent="-342900">
              <a:buFont typeface="Arial" panose="020B0604020202020204" pitchFamily="34" charset="0"/>
              <a:buChar char="•"/>
            </a:pPr>
            <a:r>
              <a:rPr lang="en-US" sz="2400" dirty="0"/>
              <a:t>Period end reporting / financial statement build process</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Target Operating Model / Resourcing Models</a:t>
            </a:r>
          </a:p>
          <a:p>
            <a:endParaRPr lang="en-US" sz="2400" b="1" dirty="0"/>
          </a:p>
          <a:p>
            <a:endParaRPr lang="en-US" sz="2400" b="1" dirty="0"/>
          </a:p>
        </p:txBody>
      </p:sp>
    </p:spTree>
    <p:extLst>
      <p:ext uri="{BB962C8B-B14F-4D97-AF65-F5344CB8AC3E}">
        <p14:creationId xmlns:p14="http://schemas.microsoft.com/office/powerpoint/2010/main" val="2949544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15</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4968163"/>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kern="1200" dirty="0"/>
                <a:t>Actuarial &amp; Reporting Models</a:t>
              </a:r>
            </a:p>
          </p:txBody>
        </p:sp>
      </p:grpSp>
      <p:sp>
        <p:nvSpPr>
          <p:cNvPr id="13" name="TextBox 12">
            <a:extLst>
              <a:ext uri="{FF2B5EF4-FFF2-40B4-BE49-F238E27FC236}">
                <a16:creationId xmlns:a16="http://schemas.microsoft.com/office/drawing/2014/main" id="{1A2B48F2-FD14-41FE-858B-421201E84D4C}"/>
              </a:ext>
            </a:extLst>
          </p:cNvPr>
          <p:cNvSpPr txBox="1"/>
          <p:nvPr/>
        </p:nvSpPr>
        <p:spPr>
          <a:xfrm>
            <a:off x="-238760" y="982304"/>
            <a:ext cx="11787393" cy="46496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r>
              <a:rPr lang="en-US" sz="2400" b="1" dirty="0"/>
              <a:t>So why is now a good opportunity to increase attention of model management? </a:t>
            </a:r>
          </a:p>
          <a:p>
            <a:pPr marL="800100" lvl="1" indent="-342900">
              <a:buFont typeface="Arial" panose="020B0604020202020204" pitchFamily="34" charset="0"/>
              <a:buChar char="•"/>
            </a:pPr>
            <a:r>
              <a:rPr lang="en-US" sz="2400" dirty="0"/>
              <a:t>Complex cashflow projections have arrived in the valuation of traditional life insurance products</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Just about every set of financial reporting basis has a major change coming soon</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Product design is increasingly more complex, the industry continues to  evolve</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Technology continues to improve, which in turn increases demand for detailed results </a:t>
            </a:r>
          </a:p>
          <a:p>
            <a:pPr lvl="1"/>
            <a:endParaRPr lang="en-US" sz="2400" dirty="0"/>
          </a:p>
          <a:p>
            <a:pPr lvl="1"/>
            <a:endParaRPr lang="en-US" sz="2400" dirty="0"/>
          </a:p>
          <a:p>
            <a:pPr lvl="1"/>
            <a:endParaRPr lang="en-US" sz="2400" i="1" dirty="0"/>
          </a:p>
          <a:p>
            <a:pPr lvl="1"/>
            <a:endParaRPr lang="en-US" sz="2400" i="1" dirty="0"/>
          </a:p>
          <a:p>
            <a:pPr lvl="1"/>
            <a:endParaRPr lang="en-US" sz="2400" dirty="0"/>
          </a:p>
          <a:p>
            <a:pPr lvl="1"/>
            <a:endParaRPr lang="en-US" sz="2400" dirty="0"/>
          </a:p>
          <a:p>
            <a:pPr lvl="1"/>
            <a:endParaRPr lang="en-US" sz="2400" i="1" dirty="0"/>
          </a:p>
          <a:p>
            <a:pPr lvl="1"/>
            <a:endParaRPr lang="en-US" sz="2400" i="1" dirty="0"/>
          </a:p>
          <a:p>
            <a:pPr marL="0" lvl="1" algn="l" defTabSz="889000">
              <a:lnSpc>
                <a:spcPct val="90000"/>
              </a:lnSpc>
              <a:spcBef>
                <a:spcPct val="0"/>
              </a:spcBef>
              <a:spcAft>
                <a:spcPct val="15000"/>
              </a:spcAft>
            </a:pPr>
            <a:endParaRPr lang="en-US" sz="2200" kern="1200" dirty="0"/>
          </a:p>
        </p:txBody>
      </p:sp>
    </p:spTree>
    <p:extLst>
      <p:ext uri="{BB962C8B-B14F-4D97-AF65-F5344CB8AC3E}">
        <p14:creationId xmlns:p14="http://schemas.microsoft.com/office/powerpoint/2010/main" val="967816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16</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4968163"/>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kern="1200" dirty="0"/>
                <a:t>Resource Models</a:t>
              </a:r>
            </a:p>
          </p:txBody>
        </p:sp>
      </p:grpSp>
      <p:sp>
        <p:nvSpPr>
          <p:cNvPr id="13" name="TextBox 12">
            <a:extLst>
              <a:ext uri="{FF2B5EF4-FFF2-40B4-BE49-F238E27FC236}">
                <a16:creationId xmlns:a16="http://schemas.microsoft.com/office/drawing/2014/main" id="{1A2B48F2-FD14-41FE-858B-421201E84D4C}"/>
              </a:ext>
            </a:extLst>
          </p:cNvPr>
          <p:cNvSpPr txBox="1"/>
          <p:nvPr/>
        </p:nvSpPr>
        <p:spPr>
          <a:xfrm>
            <a:off x="-238761" y="549544"/>
            <a:ext cx="11787393" cy="46496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endParaRPr lang="en-US" sz="2400" b="1" dirty="0"/>
          </a:p>
          <a:p>
            <a:r>
              <a:rPr lang="en-US" sz="2400" b="1" dirty="0"/>
              <a:t>Actuarial and Finance departments may take rethink how they are organized and how they mitigate risk in processes, including new roles: </a:t>
            </a:r>
            <a:endParaRPr lang="en-US" sz="2400" dirty="0"/>
          </a:p>
          <a:p>
            <a:pPr marL="800100" lvl="1" indent="-342900">
              <a:buFont typeface="Arial" panose="020B0604020202020204" pitchFamily="34" charset="0"/>
              <a:buChar char="•"/>
            </a:pPr>
            <a:r>
              <a:rPr lang="en-US" sz="2400" dirty="0"/>
              <a:t>Model Steward</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Qualified Actuary</a:t>
            </a:r>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endParaRPr lang="en-US" sz="2400" dirty="0"/>
          </a:p>
          <a:p>
            <a:pPr marL="800100" lvl="1" indent="-342900">
              <a:buFont typeface="Arial" panose="020B0604020202020204" pitchFamily="34" charset="0"/>
              <a:buChar char="•"/>
            </a:pPr>
            <a:r>
              <a:rPr lang="en-US" sz="2400" dirty="0"/>
              <a:t>May need to leverage experienced modelers in valuation roles</a:t>
            </a:r>
          </a:p>
          <a:p>
            <a:pPr marL="800100" lvl="1" indent="-342900">
              <a:buFont typeface="Arial" panose="020B0604020202020204" pitchFamily="34" charset="0"/>
              <a:buChar char="•"/>
            </a:pPr>
            <a:endParaRPr lang="en-US" sz="2400" dirty="0"/>
          </a:p>
          <a:p>
            <a:pPr lvl="1"/>
            <a:endParaRPr lang="en-US" sz="2400" dirty="0"/>
          </a:p>
          <a:p>
            <a:pPr marL="800100" lvl="1" indent="-342900">
              <a:buFont typeface="Arial" panose="020B0604020202020204" pitchFamily="34" charset="0"/>
              <a:buChar char="•"/>
            </a:pPr>
            <a:r>
              <a:rPr lang="en-US" sz="2400" dirty="0"/>
              <a:t>Having the right people to explain model output to management</a:t>
            </a:r>
          </a:p>
          <a:p>
            <a:pPr lvl="1"/>
            <a:endParaRPr lang="en-US" sz="2400" dirty="0"/>
          </a:p>
          <a:p>
            <a:pPr lvl="1"/>
            <a:endParaRPr lang="en-US" sz="2400" dirty="0"/>
          </a:p>
          <a:p>
            <a:pPr lvl="1"/>
            <a:endParaRPr lang="en-US" sz="2400" i="1" dirty="0"/>
          </a:p>
          <a:p>
            <a:pPr lvl="1"/>
            <a:endParaRPr lang="en-US" sz="2400" i="1" dirty="0"/>
          </a:p>
          <a:p>
            <a:pPr lvl="1"/>
            <a:endParaRPr lang="en-US" sz="2400" dirty="0"/>
          </a:p>
          <a:p>
            <a:pPr lvl="1"/>
            <a:endParaRPr lang="en-US" sz="2400" dirty="0"/>
          </a:p>
          <a:p>
            <a:pPr lvl="1"/>
            <a:endParaRPr lang="en-US" sz="2400" i="1" dirty="0"/>
          </a:p>
          <a:p>
            <a:pPr lvl="1"/>
            <a:endParaRPr lang="en-US" sz="2400" i="1" dirty="0"/>
          </a:p>
          <a:p>
            <a:pPr marL="0" lvl="1" algn="l" defTabSz="889000">
              <a:lnSpc>
                <a:spcPct val="90000"/>
              </a:lnSpc>
              <a:spcBef>
                <a:spcPct val="0"/>
              </a:spcBef>
              <a:spcAft>
                <a:spcPct val="15000"/>
              </a:spcAft>
            </a:pPr>
            <a:endParaRPr lang="en-US" sz="2200" kern="1200" dirty="0"/>
          </a:p>
        </p:txBody>
      </p:sp>
      <p:graphicFrame>
        <p:nvGraphicFramePr>
          <p:cNvPr id="2" name="Diagram 1">
            <a:extLst>
              <a:ext uri="{FF2B5EF4-FFF2-40B4-BE49-F238E27FC236}">
                <a16:creationId xmlns:a16="http://schemas.microsoft.com/office/drawing/2014/main" id="{1F895BD2-160D-4FA4-AB8F-3071CD07DC23}"/>
              </a:ext>
            </a:extLst>
          </p:cNvPr>
          <p:cNvGraphicFramePr/>
          <p:nvPr>
            <p:extLst>
              <p:ext uri="{D42A27DB-BD31-4B8C-83A1-F6EECF244321}">
                <p14:modId xmlns:p14="http://schemas.microsoft.com/office/powerpoint/2010/main" val="2348453201"/>
              </p:ext>
            </p:extLst>
          </p:nvPr>
        </p:nvGraphicFramePr>
        <p:xfrm>
          <a:off x="4536069" y="2172979"/>
          <a:ext cx="7272170" cy="17641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67746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17</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4968163"/>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dirty="0"/>
                <a:t>Haven’t I heard about this before?</a:t>
              </a:r>
              <a:endParaRPr lang="en-US" sz="4000" b="1" kern="1200" dirty="0"/>
            </a:p>
          </p:txBody>
        </p:sp>
      </p:grpSp>
      <p:sp>
        <p:nvSpPr>
          <p:cNvPr id="13" name="TextBox 12">
            <a:extLst>
              <a:ext uri="{FF2B5EF4-FFF2-40B4-BE49-F238E27FC236}">
                <a16:creationId xmlns:a16="http://schemas.microsoft.com/office/drawing/2014/main" id="{1A2B48F2-FD14-41FE-858B-421201E84D4C}"/>
              </a:ext>
            </a:extLst>
          </p:cNvPr>
          <p:cNvSpPr txBox="1"/>
          <p:nvPr/>
        </p:nvSpPr>
        <p:spPr>
          <a:xfrm>
            <a:off x="-271033" y="549544"/>
            <a:ext cx="11787393" cy="4649625"/>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endParaRPr lang="en-US" sz="2400" b="1" dirty="0"/>
          </a:p>
          <a:p>
            <a:r>
              <a:rPr lang="en-US" sz="2400" b="1" dirty="0"/>
              <a:t>This isn’t news to me…</a:t>
            </a:r>
          </a:p>
          <a:p>
            <a:pPr lvl="1"/>
            <a:r>
              <a:rPr lang="en-US" sz="2400" i="1" dirty="0"/>
              <a:t>“I’m a valuation actuary that has been working with complex models and using them to produce financial statement values since before you were born” – Anonymous </a:t>
            </a:r>
          </a:p>
          <a:p>
            <a:pPr lvl="1"/>
            <a:endParaRPr lang="en-US" sz="2400" i="1" dirty="0"/>
          </a:p>
          <a:p>
            <a:r>
              <a:rPr lang="en-US" sz="2400" b="1" dirty="0"/>
              <a:t>What makes it different from managing models used for modeling or pricing? </a:t>
            </a:r>
          </a:p>
          <a:p>
            <a:pPr marL="800100" lvl="1" indent="-342900">
              <a:buFont typeface="Arial" panose="020B0604020202020204" pitchFamily="34" charset="0"/>
              <a:buChar char="•"/>
            </a:pPr>
            <a:r>
              <a:rPr lang="en-US" sz="2400" dirty="0"/>
              <a:t>Completeness and accuracy of input data</a:t>
            </a:r>
          </a:p>
          <a:p>
            <a:pPr marL="800100" lvl="1" indent="-342900">
              <a:buFont typeface="Arial" panose="020B0604020202020204" pitchFamily="34" charset="0"/>
              <a:buChar char="•"/>
            </a:pPr>
            <a:r>
              <a:rPr lang="en-US" sz="2400" dirty="0"/>
              <a:t>Documentation requirement is significantly greater and relied upon more (SOX, MAR, VM-31, GAAP disclosures)</a:t>
            </a:r>
          </a:p>
          <a:p>
            <a:pPr marL="800100" lvl="1" indent="-342900">
              <a:buFont typeface="Arial" panose="020B0604020202020204" pitchFamily="34" charset="0"/>
              <a:buChar char="•"/>
            </a:pPr>
            <a:endParaRPr lang="en-US" sz="2400" dirty="0"/>
          </a:p>
          <a:p>
            <a:r>
              <a:rPr lang="en-US" sz="2400" b="1" dirty="0"/>
              <a:t>Implication </a:t>
            </a:r>
          </a:p>
          <a:p>
            <a:pPr marL="461963"/>
            <a:r>
              <a:rPr lang="en-US" sz="2300" dirty="0"/>
              <a:t>Much of finance can benefit from more formalized, better model management</a:t>
            </a:r>
          </a:p>
          <a:p>
            <a:pPr lvl="1"/>
            <a:endParaRPr lang="en-US" sz="2400" dirty="0"/>
          </a:p>
          <a:p>
            <a:pPr lvl="1"/>
            <a:endParaRPr lang="en-US" sz="2400" i="1" dirty="0"/>
          </a:p>
          <a:p>
            <a:pPr lvl="1"/>
            <a:endParaRPr lang="en-US" sz="2400" i="1" dirty="0"/>
          </a:p>
          <a:p>
            <a:pPr marL="0" lvl="1" algn="l" defTabSz="889000">
              <a:lnSpc>
                <a:spcPct val="90000"/>
              </a:lnSpc>
              <a:spcBef>
                <a:spcPct val="0"/>
              </a:spcBef>
              <a:spcAft>
                <a:spcPct val="15000"/>
              </a:spcAft>
            </a:pPr>
            <a:endParaRPr lang="en-US" sz="2200" kern="1200" dirty="0"/>
          </a:p>
        </p:txBody>
      </p:sp>
      <p:grpSp>
        <p:nvGrpSpPr>
          <p:cNvPr id="15" name="Group 14">
            <a:extLst>
              <a:ext uri="{FF2B5EF4-FFF2-40B4-BE49-F238E27FC236}">
                <a16:creationId xmlns:a16="http://schemas.microsoft.com/office/drawing/2014/main" id="{3FF8E048-93AC-4608-894B-0519BD1FB926}"/>
              </a:ext>
            </a:extLst>
          </p:cNvPr>
          <p:cNvGrpSpPr/>
          <p:nvPr/>
        </p:nvGrpSpPr>
        <p:grpSpPr>
          <a:xfrm>
            <a:off x="178259" y="1790941"/>
            <a:ext cx="640080" cy="548640"/>
            <a:chOff x="4499165" y="2350339"/>
            <a:chExt cx="640080" cy="548640"/>
          </a:xfrm>
        </p:grpSpPr>
        <p:sp>
          <p:nvSpPr>
            <p:cNvPr id="14" name="Hexagon 13">
              <a:extLst>
                <a:ext uri="{FF2B5EF4-FFF2-40B4-BE49-F238E27FC236}">
                  <a16:creationId xmlns:a16="http://schemas.microsoft.com/office/drawing/2014/main" id="{A4F64E0C-E561-4F55-B6EF-3A41A4366981}"/>
                </a:ext>
              </a:extLst>
            </p:cNvPr>
            <p:cNvSpPr/>
            <p:nvPr/>
          </p:nvSpPr>
          <p:spPr>
            <a:xfrm>
              <a:off x="4499165" y="2350339"/>
              <a:ext cx="640080" cy="54864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c 10" descr="Person with Cane">
              <a:extLst>
                <a:ext uri="{FF2B5EF4-FFF2-40B4-BE49-F238E27FC236}">
                  <a16:creationId xmlns:a16="http://schemas.microsoft.com/office/drawing/2014/main" id="{D4E8E097-EED7-4CBA-8471-20EAE6DBD94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90605" y="2385405"/>
              <a:ext cx="457200" cy="457200"/>
            </a:xfrm>
            <a:prstGeom prst="rect">
              <a:avLst/>
            </a:prstGeom>
          </p:spPr>
        </p:pic>
      </p:grpSp>
      <p:sp>
        <p:nvSpPr>
          <p:cNvPr id="25" name="Hexagon 24">
            <a:extLst>
              <a:ext uri="{FF2B5EF4-FFF2-40B4-BE49-F238E27FC236}">
                <a16:creationId xmlns:a16="http://schemas.microsoft.com/office/drawing/2014/main" id="{48E9AF81-21C7-4FA6-82D5-4B6AABCA65FE}"/>
              </a:ext>
            </a:extLst>
          </p:cNvPr>
          <p:cNvSpPr/>
          <p:nvPr/>
        </p:nvSpPr>
        <p:spPr>
          <a:xfrm>
            <a:off x="178259" y="3649181"/>
            <a:ext cx="640080" cy="54864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Checklist">
            <a:extLst>
              <a:ext uri="{FF2B5EF4-FFF2-40B4-BE49-F238E27FC236}">
                <a16:creationId xmlns:a16="http://schemas.microsoft.com/office/drawing/2014/main" id="{ED669A7A-961D-4388-B8C5-3187F7D70EF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2666" y="3694147"/>
            <a:ext cx="457200" cy="457200"/>
          </a:xfrm>
          <a:prstGeom prst="rect">
            <a:avLst/>
          </a:prstGeom>
        </p:spPr>
      </p:pic>
      <p:sp>
        <p:nvSpPr>
          <p:cNvPr id="28" name="Hexagon 27">
            <a:extLst>
              <a:ext uri="{FF2B5EF4-FFF2-40B4-BE49-F238E27FC236}">
                <a16:creationId xmlns:a16="http://schemas.microsoft.com/office/drawing/2014/main" id="{7BBCB6E3-A1D7-46A4-83E7-E1B54ED862A7}"/>
              </a:ext>
            </a:extLst>
          </p:cNvPr>
          <p:cNvSpPr/>
          <p:nvPr/>
        </p:nvSpPr>
        <p:spPr>
          <a:xfrm>
            <a:off x="178259" y="5305921"/>
            <a:ext cx="640080" cy="548640"/>
          </a:xfrm>
          <a:prstGeom prst="hex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 name="Graphic 29" descr="Dance">
            <a:extLst>
              <a:ext uri="{FF2B5EF4-FFF2-40B4-BE49-F238E27FC236}">
                <a16:creationId xmlns:a16="http://schemas.microsoft.com/office/drawing/2014/main" id="{7C3B8497-BB19-4FBB-A811-E6BDA9AC19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9699" y="5378965"/>
            <a:ext cx="457200" cy="457200"/>
          </a:xfrm>
          <a:prstGeom prst="rect">
            <a:avLst/>
          </a:prstGeom>
        </p:spPr>
      </p:pic>
      <p:sp>
        <p:nvSpPr>
          <p:cNvPr id="2" name="Speech Bubble: Rectangle with Corners Rounded 1">
            <a:extLst>
              <a:ext uri="{FF2B5EF4-FFF2-40B4-BE49-F238E27FC236}">
                <a16:creationId xmlns:a16="http://schemas.microsoft.com/office/drawing/2014/main" id="{CD983FE6-935F-49F6-B6B1-E4DDB5B77952}"/>
              </a:ext>
            </a:extLst>
          </p:cNvPr>
          <p:cNvSpPr/>
          <p:nvPr/>
        </p:nvSpPr>
        <p:spPr>
          <a:xfrm>
            <a:off x="8052653" y="4210525"/>
            <a:ext cx="3463708" cy="913611"/>
          </a:xfrm>
          <a:prstGeom prst="wedgeRoundRectCallout">
            <a:avLst>
              <a:gd name="adj1" fmla="val -99202"/>
              <a:gd name="adj2" fmla="val -4473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ctr"/>
            <a:r>
              <a:rPr lang="en-US" sz="1500" dirty="0"/>
              <a:t>“What is the training process to ensure developers, reviewers, stewards, and end-users are adequately knowledgeable of model usage and processes? “</a:t>
            </a:r>
          </a:p>
        </p:txBody>
      </p:sp>
    </p:spTree>
    <p:extLst>
      <p:ext uri="{BB962C8B-B14F-4D97-AF65-F5344CB8AC3E}">
        <p14:creationId xmlns:p14="http://schemas.microsoft.com/office/powerpoint/2010/main" val="2178465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18</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17618"/>
            <a:ext cx="10969054" cy="5400301"/>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endParaRPr lang="en-US" dirty="0"/>
          </a:p>
        </p:txBody>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lvl="0" defTabSz="889000">
                <a:lnSpc>
                  <a:spcPct val="90000"/>
                </a:lnSpc>
                <a:spcBef>
                  <a:spcPct val="0"/>
                </a:spcBef>
                <a:spcAft>
                  <a:spcPct val="35000"/>
                </a:spcAft>
              </a:pPr>
              <a:r>
                <a:rPr lang="en-US" sz="4000" b="1" dirty="0"/>
                <a:t>Model Ste-what?</a:t>
              </a:r>
            </a:p>
          </p:txBody>
        </p:sp>
      </p:grpSp>
      <p:sp>
        <p:nvSpPr>
          <p:cNvPr id="2" name="Rectangle 1">
            <a:extLst>
              <a:ext uri="{FF2B5EF4-FFF2-40B4-BE49-F238E27FC236}">
                <a16:creationId xmlns:a16="http://schemas.microsoft.com/office/drawing/2014/main" id="{CAD092A3-AA05-42CC-A591-C19215D2E2C3}"/>
              </a:ext>
            </a:extLst>
          </p:cNvPr>
          <p:cNvSpPr/>
          <p:nvPr/>
        </p:nvSpPr>
        <p:spPr>
          <a:xfrm>
            <a:off x="493139" y="1235897"/>
            <a:ext cx="10969054" cy="5262979"/>
          </a:xfrm>
          <a:prstGeom prst="rect">
            <a:avLst/>
          </a:prstGeom>
        </p:spPr>
        <p:txBody>
          <a:bodyPr wrap="square">
            <a:spAutoFit/>
          </a:bodyPr>
          <a:lstStyle/>
          <a:p>
            <a:r>
              <a:rPr lang="en-US" sz="2400" b="1" dirty="0"/>
              <a:t>Model Steward</a:t>
            </a:r>
          </a:p>
          <a:p>
            <a:pPr marL="800100" lvl="1" indent="-342900">
              <a:buFont typeface="Arial" panose="020B0604020202020204" pitchFamily="34" charset="0"/>
              <a:buChar char="•"/>
            </a:pPr>
            <a:r>
              <a:rPr lang="en-US" sz="2400" dirty="0"/>
              <a:t>Responsible for governance of change control process and model development lifecycle</a:t>
            </a:r>
          </a:p>
          <a:p>
            <a:pPr lvl="1"/>
            <a:endParaRPr lang="en-US" sz="2400" dirty="0"/>
          </a:p>
          <a:p>
            <a:r>
              <a:rPr lang="en-US" sz="2400" b="1" dirty="0"/>
              <a:t>There isn’t a single definition of this role that fits all actuarial departments at all companies.  Primary roles for stewards: </a:t>
            </a:r>
          </a:p>
          <a:p>
            <a:pPr marL="800100" lvl="1" indent="-342900">
              <a:buFont typeface="Arial" panose="020B0604020202020204" pitchFamily="34" charset="0"/>
              <a:buChar char="•"/>
            </a:pPr>
            <a:r>
              <a:rPr lang="en-US" sz="2400" dirty="0"/>
              <a:t>Drive consistency, cross-functionality and efficiency in model development / usage through model design framework and modeling standards</a:t>
            </a:r>
          </a:p>
          <a:p>
            <a:pPr marL="800100" lvl="1" indent="-342900">
              <a:buFont typeface="Arial" panose="020B0604020202020204" pitchFamily="34" charset="0"/>
              <a:buChar char="•"/>
            </a:pPr>
            <a:r>
              <a:rPr lang="en-US" sz="2400" dirty="0"/>
              <a:t>Implementing the model governance framework in design and processing, managing the model uses, users and user training, and life cycle of the model</a:t>
            </a:r>
          </a:p>
          <a:p>
            <a:pPr marL="800100" lvl="1" indent="-342900">
              <a:buFont typeface="Arial" panose="020B0604020202020204" pitchFamily="34" charset="0"/>
              <a:buChar char="•"/>
            </a:pPr>
            <a:r>
              <a:rPr lang="en-US" sz="2400" dirty="0"/>
              <a:t>Reducing model risk through well designed processes, controls, and validation </a:t>
            </a:r>
          </a:p>
          <a:p>
            <a:pPr marL="800100" lvl="1" indent="-342900">
              <a:buFont typeface="Arial" panose="020B0604020202020204" pitchFamily="34" charset="0"/>
              <a:buChar char="•"/>
            </a:pPr>
            <a:r>
              <a:rPr lang="en-US" sz="2400" dirty="0"/>
              <a:t>May also be a key contributor to documenting the functions and use of models and therefore a useful resource in communicating results to stakeholders</a:t>
            </a:r>
          </a:p>
          <a:p>
            <a:endParaRPr lang="en-US" sz="2400" b="1" dirty="0"/>
          </a:p>
        </p:txBody>
      </p:sp>
    </p:spTree>
    <p:extLst>
      <p:ext uri="{BB962C8B-B14F-4D97-AF65-F5344CB8AC3E}">
        <p14:creationId xmlns:p14="http://schemas.microsoft.com/office/powerpoint/2010/main" val="190106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a:t>Model Design</a:t>
            </a:r>
            <a:endParaRPr lang="en-US" sz="2400" dirty="0"/>
          </a:p>
        </p:txBody>
      </p:sp>
    </p:spTree>
    <p:extLst>
      <p:ext uri="{BB962C8B-B14F-4D97-AF65-F5344CB8AC3E}">
        <p14:creationId xmlns:p14="http://schemas.microsoft.com/office/powerpoint/2010/main" val="4131782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7490"/>
            <a:ext cx="10515600" cy="1276985"/>
          </a:xfrm>
        </p:spPr>
        <p:txBody>
          <a:bodyPr>
            <a:normAutofit/>
          </a:bodyPr>
          <a:lstStyle/>
          <a:p>
            <a:pPr algn="ctr"/>
            <a:r>
              <a:rPr lang="en-US" sz="3200" b="1" dirty="0"/>
              <a:t>SOCIETY OF ACTUARIES</a:t>
            </a:r>
            <a:br>
              <a:rPr lang="en-US" sz="3200" b="1" dirty="0"/>
            </a:br>
            <a:r>
              <a:rPr lang="en-US" sz="3200" b="1" dirty="0"/>
              <a:t>Antitrust Compliance Guidelines</a:t>
            </a:r>
            <a:endParaRPr lang="en-US" sz="3200" dirty="0"/>
          </a:p>
        </p:txBody>
      </p:sp>
      <p:sp>
        <p:nvSpPr>
          <p:cNvPr id="3" name="Content Placeholder 2"/>
          <p:cNvSpPr>
            <a:spLocks noGrp="1"/>
          </p:cNvSpPr>
          <p:nvPr>
            <p:ph sz="quarter" idx="12"/>
          </p:nvPr>
        </p:nvSpPr>
        <p:spPr>
          <a:xfrm>
            <a:off x="838200" y="1293282"/>
            <a:ext cx="10515600" cy="4213225"/>
          </a:xfrm>
        </p:spPr>
        <p:txBody>
          <a:bodyPr>
            <a:noAutofit/>
          </a:bodyPr>
          <a:lstStyle/>
          <a:p>
            <a:pPr marL="0" indent="0">
              <a:buNone/>
            </a:pPr>
            <a:r>
              <a:rPr lang="en-US" sz="1200" dirty="0"/>
              <a:t>Active participation in the Society of Actuaries is an important aspect of membership.  While the positive contributions of professional societies and associations are well-recognized and encouraged, association activities are vulnerable to close antitrust scrutiny.  By their very nature, associations bring together industry competitors and other market participants.  </a:t>
            </a:r>
          </a:p>
          <a:p>
            <a:pPr marL="0" indent="0">
              <a:buNone/>
            </a:pPr>
            <a:r>
              <a:rPr lang="en-US" sz="1200" dirty="0"/>
              <a:t>The United States antitrust laws aim to protect consumers by preserving the free economy and prohibiting anti-competitive business practices; they promote competition.  There are both state and federal antitrust laws, although state antitrust laws closely follow federal law.  The Sherman Act, is the primary U.S. antitrust law pertaining to association activities.   The Sherman Act prohibits every contract, combination or conspiracy that places an unreasonable restraint on trade.  There are, however, some activities that are illegal under all circumstances, such as price fixing, market allocation and collusive bidding.  </a:t>
            </a:r>
          </a:p>
          <a:p>
            <a:pPr marL="0" indent="0">
              <a:buNone/>
            </a:pPr>
            <a:r>
              <a:rPr lang="en-US" sz="1200" dirty="0"/>
              <a:t>There is no safe harbor under the antitrust law for professional association activities.  Therefore, association meeting participants should refrain from discussing any activity that could potentially be construed as having an anti-competitive effect. Discussions relating to product or service pricing, market allocations, membership restrictions, product standardization or other conditions on trade could arguably be perceived as a restraint on trade and may expose the SOA and its members to antitrust enforcement procedures.</a:t>
            </a:r>
          </a:p>
          <a:p>
            <a:pPr marL="0" indent="0">
              <a:buNone/>
            </a:pPr>
            <a:r>
              <a:rPr lang="en-US" sz="1200" dirty="0"/>
              <a:t>While participating in all SOA in person meetings, webinars, teleconferences or side discussions, you should avoid discussing competitively sensitive information with competitors and follow these guidelines:</a:t>
            </a:r>
          </a:p>
          <a:p>
            <a:pPr lvl="1"/>
            <a:r>
              <a:rPr lang="en-US" sz="1200" b="1" dirty="0"/>
              <a:t>Do not</a:t>
            </a:r>
            <a:r>
              <a:rPr lang="en-US" sz="1200" dirty="0"/>
              <a:t> discuss prices for services or products or anything else that might affect prices</a:t>
            </a:r>
          </a:p>
          <a:p>
            <a:pPr lvl="1"/>
            <a:r>
              <a:rPr lang="en-US" sz="1200" b="1" dirty="0"/>
              <a:t>Do not</a:t>
            </a:r>
            <a:r>
              <a:rPr lang="en-US" sz="1200" dirty="0"/>
              <a:t> discuss what you or other entities plan to do in a particular geographic or product markets or with particular customers.</a:t>
            </a:r>
          </a:p>
          <a:p>
            <a:pPr lvl="1"/>
            <a:r>
              <a:rPr lang="en-US" sz="1200" b="1" dirty="0"/>
              <a:t>Do not</a:t>
            </a:r>
            <a:r>
              <a:rPr lang="en-US" sz="1200" dirty="0"/>
              <a:t> speak on behalf of the SOA or any of its committees unless specifically authorized to do so.</a:t>
            </a:r>
          </a:p>
          <a:p>
            <a:pPr lvl="1"/>
            <a:r>
              <a:rPr lang="en-US" sz="1200" b="1" dirty="0"/>
              <a:t>Do</a:t>
            </a:r>
            <a:r>
              <a:rPr lang="en-US" sz="1200" dirty="0"/>
              <a:t> leave a meeting where any anticompetitive pricing or market allocation discussion occurs.</a:t>
            </a:r>
          </a:p>
          <a:p>
            <a:pPr lvl="1"/>
            <a:r>
              <a:rPr lang="en-US" sz="1200" b="1" dirty="0"/>
              <a:t>Do</a:t>
            </a:r>
            <a:r>
              <a:rPr lang="en-US" sz="1200" dirty="0"/>
              <a:t> alert SOA staff and/or legal counsel to any concerning discussions</a:t>
            </a:r>
          </a:p>
          <a:p>
            <a:pPr lvl="1"/>
            <a:r>
              <a:rPr lang="en-US" sz="1200" b="1" dirty="0"/>
              <a:t>Do</a:t>
            </a:r>
            <a:r>
              <a:rPr lang="en-US" sz="1200" dirty="0"/>
              <a:t> consult with legal counsel before raising any matter or making a statement that may involve competitively sensitive information.</a:t>
            </a:r>
          </a:p>
          <a:p>
            <a:pPr marL="0" indent="0">
              <a:buNone/>
            </a:pPr>
            <a:r>
              <a:rPr lang="en-US" sz="1200" dirty="0"/>
              <a:t>Adherence to these guidelines involves not only avoidance of antitrust violations, but avoidance of behavior which might be so construed.  These guidelines only provide an overview of prohibited activities.  SOA legal counsel reviews meeting agenda and materials as deemed appropriate and any discussion that departs from the formal agenda should be scrutinized carefully.  Antitrust compliance is everyone’s responsibility; however, please seek legal counsel if you have any questions or concerns.</a:t>
            </a:r>
          </a:p>
          <a:p>
            <a:pPr marL="0" indent="0">
              <a:buNone/>
            </a:pPr>
            <a:endParaRPr lang="en-US" sz="1600" dirty="0"/>
          </a:p>
        </p:txBody>
      </p:sp>
      <p:sp>
        <p:nvSpPr>
          <p:cNvPr id="4" name="Slide Number Placeholder 3"/>
          <p:cNvSpPr>
            <a:spLocks noGrp="1"/>
          </p:cNvSpPr>
          <p:nvPr>
            <p:ph type="sldNum" sz="quarter" idx="4"/>
          </p:nvPr>
        </p:nvSpPr>
        <p:spPr/>
        <p:txBody>
          <a:bodyPr/>
          <a:lstStyle/>
          <a:p>
            <a:fld id="{25C4F4D4-6F9F-4101-B420-EAE9BABB75B0}" type="slidenum">
              <a:rPr lang="en-US" smtClean="0">
                <a:solidFill>
                  <a:prstClr val="white"/>
                </a:solidFill>
              </a:rPr>
              <a:pPr/>
              <a:t>2</a:t>
            </a:fld>
            <a:endParaRPr lang="en-US" dirty="0">
              <a:solidFill>
                <a:prstClr val="white"/>
              </a:solidFill>
            </a:endParaRPr>
          </a:p>
        </p:txBody>
      </p:sp>
    </p:spTree>
    <p:extLst>
      <p:ext uri="{BB962C8B-B14F-4D97-AF65-F5344CB8AC3E}">
        <p14:creationId xmlns:p14="http://schemas.microsoft.com/office/powerpoint/2010/main" val="6256862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Discussion Items</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20</a:t>
            </a:fld>
            <a:endParaRPr lang="en-US" dirty="0"/>
          </a:p>
        </p:txBody>
      </p:sp>
      <p:sp>
        <p:nvSpPr>
          <p:cNvPr id="16" name="Content Placeholder 2">
            <a:extLst>
              <a:ext uri="{FF2B5EF4-FFF2-40B4-BE49-F238E27FC236}">
                <a16:creationId xmlns:a16="http://schemas.microsoft.com/office/drawing/2014/main" id="{5E5801F6-1730-46ED-9F65-97E43A7EC478}"/>
              </a:ext>
            </a:extLst>
          </p:cNvPr>
          <p:cNvSpPr>
            <a:spLocks noGrp="1"/>
          </p:cNvSpPr>
          <p:nvPr>
            <p:ph sz="quarter" idx="12"/>
          </p:nvPr>
        </p:nvSpPr>
        <p:spPr>
          <a:xfrm>
            <a:off x="838200" y="1610469"/>
            <a:ext cx="10515600" cy="4213225"/>
          </a:xfrm>
        </p:spPr>
        <p:txBody>
          <a:bodyPr>
            <a:normAutofit/>
          </a:bodyPr>
          <a:lstStyle/>
          <a:p>
            <a:pPr marL="0" indent="0">
              <a:buNone/>
            </a:pPr>
            <a:r>
              <a:rPr lang="en-US" sz="3000" b="1" dirty="0"/>
              <a:t>1.	Model Components &amp; Use-Cases</a:t>
            </a:r>
          </a:p>
          <a:p>
            <a:pPr marL="0" indent="0">
              <a:buNone/>
            </a:pPr>
            <a:r>
              <a:rPr lang="en-US" sz="2600" dirty="0"/>
              <a:t>What is a model anyway and how do we use it?</a:t>
            </a:r>
          </a:p>
          <a:p>
            <a:pPr marL="0" indent="0">
              <a:buNone/>
            </a:pPr>
            <a:endParaRPr lang="en-US" sz="1500" dirty="0"/>
          </a:p>
          <a:p>
            <a:pPr marL="0" indent="0">
              <a:buNone/>
            </a:pPr>
            <a:r>
              <a:rPr lang="en-US" sz="3000" b="1" dirty="0"/>
              <a:t>2.	Toy Models </a:t>
            </a:r>
          </a:p>
          <a:p>
            <a:pPr marL="0" indent="0">
              <a:buNone/>
            </a:pPr>
            <a:r>
              <a:rPr lang="en-US" sz="2600" dirty="0"/>
              <a:t>Example models and their components</a:t>
            </a:r>
          </a:p>
          <a:p>
            <a:pPr marL="0" indent="0">
              <a:buNone/>
            </a:pPr>
            <a:endParaRPr lang="en-US" sz="1500" dirty="0"/>
          </a:p>
          <a:p>
            <a:pPr marL="0" indent="0">
              <a:buNone/>
            </a:pPr>
            <a:r>
              <a:rPr lang="en-US" sz="3000" b="1" dirty="0"/>
              <a:t>3.	Modularity &amp; Model Consolidation</a:t>
            </a:r>
          </a:p>
          <a:p>
            <a:pPr marL="0" indent="0">
              <a:buNone/>
            </a:pPr>
            <a:r>
              <a:rPr lang="en-US" sz="2600" dirty="0"/>
              <a:t>Build once, leverage across (or why not)</a:t>
            </a:r>
          </a:p>
        </p:txBody>
      </p:sp>
    </p:spTree>
    <p:extLst>
      <p:ext uri="{BB962C8B-B14F-4D97-AF65-F5344CB8AC3E}">
        <p14:creationId xmlns:p14="http://schemas.microsoft.com/office/powerpoint/2010/main" val="25119636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Model Components &amp; Use-Cases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21</a:t>
            </a:fld>
            <a:endParaRPr lang="en-US" dirty="0"/>
          </a:p>
        </p:txBody>
      </p:sp>
      <p:sp>
        <p:nvSpPr>
          <p:cNvPr id="7" name="Content Placeholder 6">
            <a:extLst>
              <a:ext uri="{FF2B5EF4-FFF2-40B4-BE49-F238E27FC236}">
                <a16:creationId xmlns:a16="http://schemas.microsoft.com/office/drawing/2014/main" id="{4A3A747C-989C-4D6F-8B80-38A8D31D8DFD}"/>
              </a:ext>
            </a:extLst>
          </p:cNvPr>
          <p:cNvSpPr>
            <a:spLocks noGrp="1"/>
          </p:cNvSpPr>
          <p:nvPr>
            <p:ph sz="quarter" idx="12"/>
          </p:nvPr>
        </p:nvSpPr>
        <p:spPr>
          <a:xfrm>
            <a:off x="838200" y="1610469"/>
            <a:ext cx="3429000" cy="4213225"/>
          </a:xfrm>
        </p:spPr>
        <p:txBody>
          <a:bodyPr/>
          <a:lstStyle/>
          <a:p>
            <a:r>
              <a:rPr lang="en-US" dirty="0"/>
              <a:t>Actuarial models are made of lots of stuff</a:t>
            </a:r>
          </a:p>
          <a:p>
            <a:r>
              <a:rPr lang="en-US" dirty="0"/>
              <a:t>Many different use-cases of actuarial models</a:t>
            </a:r>
          </a:p>
          <a:p>
            <a:r>
              <a:rPr lang="en-US" dirty="0"/>
              <a:t>Some components can be shared across use-case, others unique</a:t>
            </a:r>
          </a:p>
        </p:txBody>
      </p:sp>
      <p:graphicFrame>
        <p:nvGraphicFramePr>
          <p:cNvPr id="8" name="Table 7">
            <a:extLst>
              <a:ext uri="{FF2B5EF4-FFF2-40B4-BE49-F238E27FC236}">
                <a16:creationId xmlns:a16="http://schemas.microsoft.com/office/drawing/2014/main" id="{AB4E8679-8F6C-4175-8B64-2C4BCDD84A72}"/>
              </a:ext>
            </a:extLst>
          </p:cNvPr>
          <p:cNvGraphicFramePr>
            <a:graphicFrameLocks noGrp="1"/>
          </p:cNvGraphicFramePr>
          <p:nvPr>
            <p:extLst/>
          </p:nvPr>
        </p:nvGraphicFramePr>
        <p:xfrm>
          <a:off x="4929051" y="1610468"/>
          <a:ext cx="7016931" cy="4074160"/>
        </p:xfrm>
        <a:graphic>
          <a:graphicData uri="http://schemas.openxmlformats.org/drawingml/2006/table">
            <a:tbl>
              <a:tblPr firstRow="1" bandRow="1">
                <a:tableStyleId>{5C22544A-7EE6-4342-B048-85BDC9FD1C3A}</a:tableStyleId>
              </a:tblPr>
              <a:tblGrid>
                <a:gridCol w="3945144">
                  <a:extLst>
                    <a:ext uri="{9D8B030D-6E8A-4147-A177-3AD203B41FA5}">
                      <a16:colId xmlns:a16="http://schemas.microsoft.com/office/drawing/2014/main" val="1311789801"/>
                    </a:ext>
                  </a:extLst>
                </a:gridCol>
                <a:gridCol w="3071787">
                  <a:extLst>
                    <a:ext uri="{9D8B030D-6E8A-4147-A177-3AD203B41FA5}">
                      <a16:colId xmlns:a16="http://schemas.microsoft.com/office/drawing/2014/main" val="67333460"/>
                    </a:ext>
                  </a:extLst>
                </a:gridCol>
              </a:tblGrid>
              <a:tr h="0">
                <a:tc>
                  <a:txBody>
                    <a:bodyPr/>
                    <a:lstStyle/>
                    <a:p>
                      <a:r>
                        <a:rPr lang="en-US" b="1" dirty="0"/>
                        <a:t>Component</a:t>
                      </a:r>
                    </a:p>
                  </a:txBody>
                  <a:tcPr/>
                </a:tc>
                <a:tc>
                  <a:txBody>
                    <a:bodyPr/>
                    <a:lstStyle/>
                    <a:p>
                      <a:r>
                        <a:rPr lang="en-US" b="1" dirty="0"/>
                        <a:t>Component type</a:t>
                      </a:r>
                    </a:p>
                  </a:txBody>
                  <a:tcPr/>
                </a:tc>
                <a:extLst>
                  <a:ext uri="{0D108BD9-81ED-4DB2-BD59-A6C34878D82A}">
                    <a16:rowId xmlns:a16="http://schemas.microsoft.com/office/drawing/2014/main" val="947808721"/>
                  </a:ext>
                </a:extLst>
              </a:tr>
              <a:tr h="370840">
                <a:tc>
                  <a:txBody>
                    <a:bodyPr/>
                    <a:lstStyle/>
                    <a:p>
                      <a:r>
                        <a:rPr lang="en-US" dirty="0"/>
                        <a:t>Liability inforce</a:t>
                      </a:r>
                    </a:p>
                  </a:txBody>
                  <a:tcPr/>
                </a:tc>
                <a:tc>
                  <a:txBody>
                    <a:bodyPr/>
                    <a:lstStyle/>
                    <a:p>
                      <a:r>
                        <a:rPr lang="en-US" dirty="0"/>
                        <a:t>Input</a:t>
                      </a:r>
                    </a:p>
                  </a:txBody>
                  <a:tcPr/>
                </a:tc>
                <a:extLst>
                  <a:ext uri="{0D108BD9-81ED-4DB2-BD59-A6C34878D82A}">
                    <a16:rowId xmlns:a16="http://schemas.microsoft.com/office/drawing/2014/main" val="375568183"/>
                  </a:ext>
                </a:extLst>
              </a:tr>
              <a:tr h="370840">
                <a:tc>
                  <a:txBody>
                    <a:bodyPr/>
                    <a:lstStyle/>
                    <a:p>
                      <a:r>
                        <a:rPr lang="en-US" dirty="0"/>
                        <a:t>Asset portfolio</a:t>
                      </a:r>
                    </a:p>
                  </a:txBody>
                  <a:tcPr/>
                </a:tc>
                <a:tc>
                  <a:txBody>
                    <a:bodyPr/>
                    <a:lstStyle/>
                    <a:p>
                      <a:r>
                        <a:rPr lang="en-US" dirty="0"/>
                        <a:t>Input</a:t>
                      </a:r>
                    </a:p>
                  </a:txBody>
                  <a:tcPr/>
                </a:tc>
                <a:extLst>
                  <a:ext uri="{0D108BD9-81ED-4DB2-BD59-A6C34878D82A}">
                    <a16:rowId xmlns:a16="http://schemas.microsoft.com/office/drawing/2014/main" val="2425133302"/>
                  </a:ext>
                </a:extLst>
              </a:tr>
              <a:tr h="370840">
                <a:tc>
                  <a:txBody>
                    <a:bodyPr/>
                    <a:lstStyle/>
                    <a:p>
                      <a:r>
                        <a:rPr lang="en-US" dirty="0"/>
                        <a:t>Liability assumptions</a:t>
                      </a:r>
                    </a:p>
                  </a:txBody>
                  <a:tcPr/>
                </a:tc>
                <a:tc>
                  <a:txBody>
                    <a:bodyPr/>
                    <a:lstStyle/>
                    <a:p>
                      <a:r>
                        <a:rPr lang="en-US" dirty="0"/>
                        <a:t>Input</a:t>
                      </a:r>
                    </a:p>
                  </a:txBody>
                  <a:tcPr/>
                </a:tc>
                <a:extLst>
                  <a:ext uri="{0D108BD9-81ED-4DB2-BD59-A6C34878D82A}">
                    <a16:rowId xmlns:a16="http://schemas.microsoft.com/office/drawing/2014/main" val="4284225596"/>
                  </a:ext>
                </a:extLst>
              </a:tr>
              <a:tr h="370840">
                <a:tc>
                  <a:txBody>
                    <a:bodyPr/>
                    <a:lstStyle/>
                    <a:p>
                      <a:r>
                        <a:rPr lang="en-US" dirty="0"/>
                        <a:t>Asset &amp; reinvestment assumptions</a:t>
                      </a:r>
                    </a:p>
                  </a:txBody>
                  <a:tcPr/>
                </a:tc>
                <a:tc>
                  <a:txBody>
                    <a:bodyPr/>
                    <a:lstStyle/>
                    <a:p>
                      <a:r>
                        <a:rPr lang="en-US" dirty="0"/>
                        <a:t>Input</a:t>
                      </a:r>
                    </a:p>
                  </a:txBody>
                  <a:tcPr/>
                </a:tc>
                <a:extLst>
                  <a:ext uri="{0D108BD9-81ED-4DB2-BD59-A6C34878D82A}">
                    <a16:rowId xmlns:a16="http://schemas.microsoft.com/office/drawing/2014/main" val="3451956783"/>
                  </a:ext>
                </a:extLst>
              </a:tr>
              <a:tr h="370840">
                <a:tc>
                  <a:txBody>
                    <a:bodyPr/>
                    <a:lstStyle/>
                    <a:p>
                      <a:r>
                        <a:rPr lang="en-US" dirty="0"/>
                        <a:t>Statutory &amp; tax reserves</a:t>
                      </a:r>
                    </a:p>
                  </a:txBody>
                  <a:tcPr/>
                </a:tc>
                <a:tc>
                  <a:txBody>
                    <a:bodyPr/>
                    <a:lstStyle/>
                    <a:p>
                      <a:r>
                        <a:rPr lang="en-US" dirty="0"/>
                        <a:t>Calculation Engine</a:t>
                      </a:r>
                    </a:p>
                  </a:txBody>
                  <a:tcPr/>
                </a:tc>
                <a:extLst>
                  <a:ext uri="{0D108BD9-81ED-4DB2-BD59-A6C34878D82A}">
                    <a16:rowId xmlns:a16="http://schemas.microsoft.com/office/drawing/2014/main" val="1595866833"/>
                  </a:ext>
                </a:extLst>
              </a:tr>
              <a:tr h="370840">
                <a:tc>
                  <a:txBody>
                    <a:bodyPr/>
                    <a:lstStyle/>
                    <a:p>
                      <a:r>
                        <a:rPr lang="en-US" dirty="0"/>
                        <a:t>Economic reserves &amp; embedded value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Calculation Engine</a:t>
                      </a:r>
                    </a:p>
                  </a:txBody>
                  <a:tcPr/>
                </a:tc>
                <a:extLst>
                  <a:ext uri="{0D108BD9-81ED-4DB2-BD59-A6C34878D82A}">
                    <a16:rowId xmlns:a16="http://schemas.microsoft.com/office/drawing/2014/main" val="2730452873"/>
                  </a:ext>
                </a:extLst>
              </a:tr>
              <a:tr h="370840">
                <a:tc>
                  <a:txBody>
                    <a:bodyPr/>
                    <a:lstStyle/>
                    <a:p>
                      <a:r>
                        <a:rPr lang="en-US" dirty="0"/>
                        <a:t>GAAP</a:t>
                      </a:r>
                    </a:p>
                  </a:txBody>
                  <a:tcPr/>
                </a:tc>
                <a:tc>
                  <a:txBody>
                    <a:bodyPr/>
                    <a:lstStyle/>
                    <a:p>
                      <a:r>
                        <a:rPr lang="en-US" dirty="0"/>
                        <a:t>Calculation Engine</a:t>
                      </a:r>
                    </a:p>
                  </a:txBody>
                  <a:tcPr/>
                </a:tc>
                <a:extLst>
                  <a:ext uri="{0D108BD9-81ED-4DB2-BD59-A6C34878D82A}">
                    <a16:rowId xmlns:a16="http://schemas.microsoft.com/office/drawing/2014/main" val="199233347"/>
                  </a:ext>
                </a:extLst>
              </a:tr>
              <a:tr h="370840">
                <a:tc>
                  <a:txBody>
                    <a:bodyPr/>
                    <a:lstStyle/>
                    <a:p>
                      <a:r>
                        <a:rPr lang="en-US" dirty="0"/>
                        <a:t>Cashflow projections</a:t>
                      </a:r>
                    </a:p>
                  </a:txBody>
                  <a:tcPr/>
                </a:tc>
                <a:tc>
                  <a:txBody>
                    <a:bodyPr/>
                    <a:lstStyle/>
                    <a:p>
                      <a:r>
                        <a:rPr lang="en-US" dirty="0"/>
                        <a:t>Calculation Engine</a:t>
                      </a:r>
                    </a:p>
                  </a:txBody>
                  <a:tcPr/>
                </a:tc>
                <a:extLst>
                  <a:ext uri="{0D108BD9-81ED-4DB2-BD59-A6C34878D82A}">
                    <a16:rowId xmlns:a16="http://schemas.microsoft.com/office/drawing/2014/main" val="3432620660"/>
                  </a:ext>
                </a:extLst>
              </a:tr>
              <a:tr h="370840">
                <a:tc>
                  <a:txBody>
                    <a:bodyPr/>
                    <a:lstStyle/>
                    <a:p>
                      <a:r>
                        <a:rPr lang="en-US" dirty="0"/>
                        <a:t>Capital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Calculation Engine</a:t>
                      </a:r>
                    </a:p>
                  </a:txBody>
                  <a:tcPr/>
                </a:tc>
                <a:extLst>
                  <a:ext uri="{0D108BD9-81ED-4DB2-BD59-A6C34878D82A}">
                    <a16:rowId xmlns:a16="http://schemas.microsoft.com/office/drawing/2014/main" val="3058466471"/>
                  </a:ext>
                </a:extLst>
              </a:tr>
              <a:tr h="370840">
                <a:tc>
                  <a:txBody>
                    <a:bodyPr/>
                    <a:lstStyle/>
                    <a:p>
                      <a:r>
                        <a:rPr lang="en-US" dirty="0"/>
                        <a:t>Reports</a:t>
                      </a:r>
                    </a:p>
                  </a:txBody>
                  <a:tcPr/>
                </a:tc>
                <a:tc>
                  <a:txBody>
                    <a:bodyPr/>
                    <a:lstStyle/>
                    <a:p>
                      <a:r>
                        <a:rPr lang="en-US" dirty="0"/>
                        <a:t>Output</a:t>
                      </a:r>
                    </a:p>
                  </a:txBody>
                  <a:tcPr/>
                </a:tc>
                <a:extLst>
                  <a:ext uri="{0D108BD9-81ED-4DB2-BD59-A6C34878D82A}">
                    <a16:rowId xmlns:a16="http://schemas.microsoft.com/office/drawing/2014/main" val="3824158994"/>
                  </a:ext>
                </a:extLst>
              </a:tr>
            </a:tbl>
          </a:graphicData>
        </a:graphic>
      </p:graphicFrame>
    </p:spTree>
    <p:extLst>
      <p:ext uri="{BB962C8B-B14F-4D97-AF65-F5344CB8AC3E}">
        <p14:creationId xmlns:p14="http://schemas.microsoft.com/office/powerpoint/2010/main" val="1038697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Model Components &amp; Use-Cases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22</a:t>
            </a:fld>
            <a:endParaRPr lang="en-US" dirty="0"/>
          </a:p>
        </p:txBody>
      </p:sp>
      <p:sp>
        <p:nvSpPr>
          <p:cNvPr id="7" name="Content Placeholder 6">
            <a:extLst>
              <a:ext uri="{FF2B5EF4-FFF2-40B4-BE49-F238E27FC236}">
                <a16:creationId xmlns:a16="http://schemas.microsoft.com/office/drawing/2014/main" id="{4A3A747C-989C-4D6F-8B80-38A8D31D8DFD}"/>
              </a:ext>
            </a:extLst>
          </p:cNvPr>
          <p:cNvSpPr>
            <a:spLocks noGrp="1"/>
          </p:cNvSpPr>
          <p:nvPr>
            <p:ph sz="quarter" idx="12"/>
          </p:nvPr>
        </p:nvSpPr>
        <p:spPr>
          <a:xfrm>
            <a:off x="838200" y="1610469"/>
            <a:ext cx="3977640" cy="4213225"/>
          </a:xfrm>
        </p:spPr>
        <p:txBody>
          <a:bodyPr/>
          <a:lstStyle/>
          <a:p>
            <a:r>
              <a:rPr lang="en-US" dirty="0"/>
              <a:t>Increasingly, calculations are getting more complicated</a:t>
            </a:r>
          </a:p>
          <a:p>
            <a:r>
              <a:rPr lang="en-US" dirty="0"/>
              <a:t>Portions of a model can often be shared across use-case</a:t>
            </a:r>
          </a:p>
          <a:p>
            <a:r>
              <a:rPr lang="en-US" dirty="0"/>
              <a:t>Is it always appropriate to share components?</a:t>
            </a:r>
          </a:p>
        </p:txBody>
      </p:sp>
      <p:graphicFrame>
        <p:nvGraphicFramePr>
          <p:cNvPr id="8" name="Table 7">
            <a:extLst>
              <a:ext uri="{FF2B5EF4-FFF2-40B4-BE49-F238E27FC236}">
                <a16:creationId xmlns:a16="http://schemas.microsoft.com/office/drawing/2014/main" id="{AB4E8679-8F6C-4175-8B64-2C4BCDD84A72}"/>
              </a:ext>
            </a:extLst>
          </p:cNvPr>
          <p:cNvGraphicFramePr>
            <a:graphicFrameLocks noGrp="1"/>
          </p:cNvGraphicFramePr>
          <p:nvPr>
            <p:extLst/>
          </p:nvPr>
        </p:nvGraphicFramePr>
        <p:xfrm>
          <a:off x="4929051" y="1610468"/>
          <a:ext cx="7016931" cy="4759960"/>
        </p:xfrm>
        <a:graphic>
          <a:graphicData uri="http://schemas.openxmlformats.org/drawingml/2006/table">
            <a:tbl>
              <a:tblPr firstRow="1" bandRow="1">
                <a:tableStyleId>{5C22544A-7EE6-4342-B048-85BDC9FD1C3A}</a:tableStyleId>
              </a:tblPr>
              <a:tblGrid>
                <a:gridCol w="2299063">
                  <a:extLst>
                    <a:ext uri="{9D8B030D-6E8A-4147-A177-3AD203B41FA5}">
                      <a16:colId xmlns:a16="http://schemas.microsoft.com/office/drawing/2014/main" val="1311789801"/>
                    </a:ext>
                  </a:extLst>
                </a:gridCol>
                <a:gridCol w="2133600">
                  <a:extLst>
                    <a:ext uri="{9D8B030D-6E8A-4147-A177-3AD203B41FA5}">
                      <a16:colId xmlns:a16="http://schemas.microsoft.com/office/drawing/2014/main" val="67333460"/>
                    </a:ext>
                  </a:extLst>
                </a:gridCol>
                <a:gridCol w="2584268">
                  <a:extLst>
                    <a:ext uri="{9D8B030D-6E8A-4147-A177-3AD203B41FA5}">
                      <a16:colId xmlns:a16="http://schemas.microsoft.com/office/drawing/2014/main" val="2098122245"/>
                    </a:ext>
                  </a:extLst>
                </a:gridCol>
              </a:tblGrid>
              <a:tr h="0">
                <a:tc>
                  <a:txBody>
                    <a:bodyPr/>
                    <a:lstStyle/>
                    <a:p>
                      <a:r>
                        <a:rPr lang="en-US" b="1" dirty="0"/>
                        <a:t>Component</a:t>
                      </a:r>
                    </a:p>
                  </a:txBody>
                  <a:tcPr/>
                </a:tc>
                <a:tc>
                  <a:txBody>
                    <a:bodyPr/>
                    <a:lstStyle/>
                    <a:p>
                      <a:r>
                        <a:rPr lang="en-US" b="1" dirty="0"/>
                        <a:t>Primary Use-Case</a:t>
                      </a:r>
                    </a:p>
                  </a:txBody>
                  <a:tcPr/>
                </a:tc>
                <a:tc>
                  <a:txBody>
                    <a:bodyPr/>
                    <a:lstStyle/>
                    <a:p>
                      <a:r>
                        <a:rPr lang="en-US" b="1" dirty="0"/>
                        <a:t>Additional Use-Cases</a:t>
                      </a:r>
                    </a:p>
                  </a:txBody>
                  <a:tcPr/>
                </a:tc>
                <a:extLst>
                  <a:ext uri="{0D108BD9-81ED-4DB2-BD59-A6C34878D82A}">
                    <a16:rowId xmlns:a16="http://schemas.microsoft.com/office/drawing/2014/main" val="947808721"/>
                  </a:ext>
                </a:extLst>
              </a:tr>
              <a:tr h="370840">
                <a:tc>
                  <a:txBody>
                    <a:bodyPr/>
                    <a:lstStyle/>
                    <a:p>
                      <a:r>
                        <a:rPr lang="en-US" dirty="0"/>
                        <a:t>Statutory reserves</a:t>
                      </a:r>
                    </a:p>
                  </a:txBody>
                  <a:tcPr/>
                </a:tc>
                <a:tc>
                  <a:txBody>
                    <a:bodyPr/>
                    <a:lstStyle/>
                    <a:p>
                      <a:r>
                        <a:rPr lang="en-US" dirty="0"/>
                        <a:t>Valuation (Statutory reporting)</a:t>
                      </a:r>
                    </a:p>
                  </a:txBody>
                  <a:tcPr/>
                </a:tc>
                <a:tc>
                  <a:txBody>
                    <a:bodyPr/>
                    <a:lstStyle/>
                    <a:p>
                      <a:r>
                        <a:rPr lang="en-US" dirty="0"/>
                        <a:t>Pricing</a:t>
                      </a:r>
                    </a:p>
                    <a:p>
                      <a:r>
                        <a:rPr lang="en-US" dirty="0"/>
                        <a:t>Projections (cashflow testing, forecasting)</a:t>
                      </a:r>
                    </a:p>
                  </a:txBody>
                  <a:tcPr/>
                </a:tc>
                <a:extLst>
                  <a:ext uri="{0D108BD9-81ED-4DB2-BD59-A6C34878D82A}">
                    <a16:rowId xmlns:a16="http://schemas.microsoft.com/office/drawing/2014/main" val="1595866833"/>
                  </a:ext>
                </a:extLst>
              </a:tr>
              <a:tr h="370840">
                <a:tc>
                  <a:txBody>
                    <a:bodyPr/>
                    <a:lstStyle/>
                    <a:p>
                      <a:r>
                        <a:rPr lang="en-US" dirty="0"/>
                        <a:t>GAAP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Valuation (GAAP reporting)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Pricing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Projections</a:t>
                      </a:r>
                    </a:p>
                  </a:txBody>
                  <a:tcPr/>
                </a:tc>
                <a:extLst>
                  <a:ext uri="{0D108BD9-81ED-4DB2-BD59-A6C34878D82A}">
                    <a16:rowId xmlns:a16="http://schemas.microsoft.com/office/drawing/2014/main" val="2730452873"/>
                  </a:ext>
                </a:extLst>
              </a:tr>
              <a:tr h="370840">
                <a:tc>
                  <a:txBody>
                    <a:bodyPr/>
                    <a:lstStyle/>
                    <a:p>
                      <a:r>
                        <a:rPr lang="en-US" dirty="0"/>
                        <a:t>Cashflow projections</a:t>
                      </a:r>
                    </a:p>
                  </a:txBody>
                  <a:tcPr/>
                </a:tc>
                <a:tc gridSpan="2">
                  <a:txBody>
                    <a:bodyPr/>
                    <a:lstStyle/>
                    <a:p>
                      <a:r>
                        <a:rPr lang="en-US" dirty="0"/>
                        <a:t>Projections</a:t>
                      </a:r>
                    </a:p>
                    <a:p>
                      <a:r>
                        <a:rPr lang="en-US" dirty="0"/>
                        <a:t>Pricing</a:t>
                      </a:r>
                    </a:p>
                    <a:p>
                      <a:r>
                        <a:rPr lang="en-US" dirty="0"/>
                        <a:t>Valuation (PBR, AG48)</a:t>
                      </a:r>
                    </a:p>
                  </a:txBody>
                  <a:tcPr/>
                </a:tc>
                <a:tc hMerge="1">
                  <a:txBody>
                    <a:bodyPr/>
                    <a:lstStyle/>
                    <a:p>
                      <a:endParaRPr lang="en-US" dirty="0"/>
                    </a:p>
                  </a:txBody>
                  <a:tcPr/>
                </a:tc>
                <a:extLst>
                  <a:ext uri="{0D108BD9-81ED-4DB2-BD59-A6C34878D82A}">
                    <a16:rowId xmlns:a16="http://schemas.microsoft.com/office/drawing/2014/main" val="199233347"/>
                  </a:ext>
                </a:extLst>
              </a:tr>
              <a:tr h="370840">
                <a:tc>
                  <a:txBody>
                    <a:bodyPr/>
                    <a:lstStyle/>
                    <a:p>
                      <a:r>
                        <a:rPr lang="en-US" dirty="0"/>
                        <a:t>Assets &amp; reinvestments</a:t>
                      </a:r>
                    </a:p>
                  </a:txBody>
                  <a:tcPr/>
                </a:tc>
                <a:tc gridSpan="2">
                  <a:txBody>
                    <a:bodyPr/>
                    <a:lstStyle/>
                    <a:p>
                      <a:r>
                        <a:rPr lang="en-US" dirty="0"/>
                        <a:t>Cashflow testing</a:t>
                      </a:r>
                    </a:p>
                    <a:p>
                      <a:r>
                        <a:rPr lang="en-US" dirty="0"/>
                        <a:t>Valuation (PBR, AG48)</a:t>
                      </a:r>
                    </a:p>
                    <a:p>
                      <a:r>
                        <a:rPr lang="en-US" dirty="0"/>
                        <a:t>Pricing</a:t>
                      </a:r>
                    </a:p>
                  </a:txBody>
                  <a:tcPr/>
                </a:tc>
                <a:tc hMerge="1">
                  <a:txBody>
                    <a:bodyPr/>
                    <a:lstStyle/>
                    <a:p>
                      <a:endParaRPr lang="en-US" dirty="0"/>
                    </a:p>
                  </a:txBody>
                  <a:tcPr/>
                </a:tc>
                <a:extLst>
                  <a:ext uri="{0D108BD9-81ED-4DB2-BD59-A6C34878D82A}">
                    <a16:rowId xmlns:a16="http://schemas.microsoft.com/office/drawing/2014/main" val="3432620660"/>
                  </a:ext>
                </a:extLst>
              </a:tr>
              <a:tr h="370840">
                <a:tc>
                  <a:txBody>
                    <a:bodyPr/>
                    <a:lstStyle/>
                    <a:p>
                      <a:r>
                        <a:rPr lang="en-US" dirty="0"/>
                        <a:t>Liability inforce</a:t>
                      </a:r>
                    </a:p>
                  </a:txBody>
                  <a:tcPr/>
                </a:tc>
                <a:tc gridSpan="2">
                  <a:txBody>
                    <a:bodyPr/>
                    <a:lstStyle/>
                    <a:p>
                      <a:r>
                        <a:rPr lang="en-US" dirty="0"/>
                        <a:t>Everything but pricing</a:t>
                      </a:r>
                    </a:p>
                  </a:txBody>
                  <a:tcPr/>
                </a:tc>
                <a:tc hMerge="1">
                  <a:txBody>
                    <a:bodyPr/>
                    <a:lstStyle/>
                    <a:p>
                      <a:endParaRPr lang="en-US"/>
                    </a:p>
                  </a:txBody>
                  <a:tcPr/>
                </a:tc>
                <a:extLst>
                  <a:ext uri="{0D108BD9-81ED-4DB2-BD59-A6C34878D82A}">
                    <a16:rowId xmlns:a16="http://schemas.microsoft.com/office/drawing/2014/main" val="755323201"/>
                  </a:ext>
                </a:extLst>
              </a:tr>
              <a:tr h="370840">
                <a:tc>
                  <a:txBody>
                    <a:bodyPr/>
                    <a:lstStyle/>
                    <a:p>
                      <a:r>
                        <a:rPr lang="en-US" dirty="0"/>
                        <a:t>Liability &amp; asset assumptions</a:t>
                      </a:r>
                    </a:p>
                  </a:txBody>
                  <a:tcPr/>
                </a:tc>
                <a:tc gridSpan="2">
                  <a:txBody>
                    <a:bodyPr/>
                    <a:lstStyle/>
                    <a:p>
                      <a:r>
                        <a:rPr lang="en-US" dirty="0"/>
                        <a:t>Everything but formulaic reserves</a:t>
                      </a:r>
                    </a:p>
                  </a:txBody>
                  <a:tcPr/>
                </a:tc>
                <a:tc hMerge="1">
                  <a:txBody>
                    <a:bodyPr/>
                    <a:lstStyle/>
                    <a:p>
                      <a:endParaRPr lang="en-US"/>
                    </a:p>
                  </a:txBody>
                  <a:tcPr/>
                </a:tc>
                <a:extLst>
                  <a:ext uri="{0D108BD9-81ED-4DB2-BD59-A6C34878D82A}">
                    <a16:rowId xmlns:a16="http://schemas.microsoft.com/office/drawing/2014/main" val="3511687213"/>
                  </a:ext>
                </a:extLst>
              </a:tr>
            </a:tbl>
          </a:graphicData>
        </a:graphic>
      </p:graphicFrame>
    </p:spTree>
    <p:extLst>
      <p:ext uri="{BB962C8B-B14F-4D97-AF65-F5344CB8AC3E}">
        <p14:creationId xmlns:p14="http://schemas.microsoft.com/office/powerpoint/2010/main" val="742127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Toy Models - Generic Model</a:t>
            </a:r>
            <a:endParaRPr lang="en-US"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23</a:t>
            </a:fld>
            <a:endParaRPr lang="en-US" dirty="0"/>
          </a:p>
        </p:txBody>
      </p:sp>
      <p:sp>
        <p:nvSpPr>
          <p:cNvPr id="5" name="Rectangle 4">
            <a:extLst>
              <a:ext uri="{FF2B5EF4-FFF2-40B4-BE49-F238E27FC236}">
                <a16:creationId xmlns:a16="http://schemas.microsoft.com/office/drawing/2014/main" id="{EA16C630-233B-4C1E-982E-1614E1291F40}"/>
              </a:ext>
            </a:extLst>
          </p:cNvPr>
          <p:cNvSpPr/>
          <p:nvPr/>
        </p:nvSpPr>
        <p:spPr>
          <a:xfrm>
            <a:off x="838200" y="5704113"/>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Outputs</a:t>
            </a:r>
          </a:p>
        </p:txBody>
      </p:sp>
      <p:sp>
        <p:nvSpPr>
          <p:cNvPr id="6" name="Rectangle 5">
            <a:extLst>
              <a:ext uri="{FF2B5EF4-FFF2-40B4-BE49-F238E27FC236}">
                <a16:creationId xmlns:a16="http://schemas.microsoft.com/office/drawing/2014/main" id="{F6C176DE-77A6-4773-A969-8BCAD7CB4F5F}"/>
              </a:ext>
            </a:extLst>
          </p:cNvPr>
          <p:cNvSpPr/>
          <p:nvPr/>
        </p:nvSpPr>
        <p:spPr>
          <a:xfrm>
            <a:off x="838199" y="4162696"/>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Formulaic Reserves (Stat)</a:t>
            </a:r>
          </a:p>
        </p:txBody>
      </p:sp>
      <p:sp>
        <p:nvSpPr>
          <p:cNvPr id="7" name="Rectangle 6">
            <a:extLst>
              <a:ext uri="{FF2B5EF4-FFF2-40B4-BE49-F238E27FC236}">
                <a16:creationId xmlns:a16="http://schemas.microsoft.com/office/drawing/2014/main" id="{2B51295E-FAA3-4539-8C66-9AD8421F0521}"/>
              </a:ext>
            </a:extLst>
          </p:cNvPr>
          <p:cNvSpPr/>
          <p:nvPr/>
        </p:nvSpPr>
        <p:spPr>
          <a:xfrm>
            <a:off x="3796935" y="4132917"/>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GAAP Balances</a:t>
            </a:r>
          </a:p>
        </p:txBody>
      </p:sp>
      <p:sp>
        <p:nvSpPr>
          <p:cNvPr id="8" name="Rectangle 7">
            <a:extLst>
              <a:ext uri="{FF2B5EF4-FFF2-40B4-BE49-F238E27FC236}">
                <a16:creationId xmlns:a16="http://schemas.microsoft.com/office/drawing/2014/main" id="{6389FD94-5CDD-46CC-9415-F6930191B2D6}"/>
              </a:ext>
            </a:extLst>
          </p:cNvPr>
          <p:cNvSpPr/>
          <p:nvPr/>
        </p:nvSpPr>
        <p:spPr>
          <a:xfrm>
            <a:off x="838199" y="2561724"/>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Capital &amp; Economic Reserves</a:t>
            </a:r>
          </a:p>
        </p:txBody>
      </p:sp>
      <p:sp>
        <p:nvSpPr>
          <p:cNvPr id="9" name="Rectangle 8">
            <a:extLst>
              <a:ext uri="{FF2B5EF4-FFF2-40B4-BE49-F238E27FC236}">
                <a16:creationId xmlns:a16="http://schemas.microsoft.com/office/drawing/2014/main" id="{5BC92625-201C-4464-83AC-B5015945A9E6}"/>
              </a:ext>
            </a:extLst>
          </p:cNvPr>
          <p:cNvSpPr/>
          <p:nvPr/>
        </p:nvSpPr>
        <p:spPr>
          <a:xfrm>
            <a:off x="3796935" y="2561723"/>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Assets</a:t>
            </a:r>
          </a:p>
        </p:txBody>
      </p:sp>
      <p:sp>
        <p:nvSpPr>
          <p:cNvPr id="10" name="Rectangle 9">
            <a:extLst>
              <a:ext uri="{FF2B5EF4-FFF2-40B4-BE49-F238E27FC236}">
                <a16:creationId xmlns:a16="http://schemas.microsoft.com/office/drawing/2014/main" id="{54C77F78-E2F2-4207-920F-5025AB1BCD83}"/>
              </a:ext>
            </a:extLst>
          </p:cNvPr>
          <p:cNvSpPr/>
          <p:nvPr/>
        </p:nvSpPr>
        <p:spPr>
          <a:xfrm>
            <a:off x="6755671" y="4132917"/>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Liability Cashflows</a:t>
            </a:r>
          </a:p>
        </p:txBody>
      </p:sp>
      <p:sp>
        <p:nvSpPr>
          <p:cNvPr id="11" name="Rectangle 10">
            <a:extLst>
              <a:ext uri="{FF2B5EF4-FFF2-40B4-BE49-F238E27FC236}">
                <a16:creationId xmlns:a16="http://schemas.microsoft.com/office/drawing/2014/main" id="{A639A608-6FD3-4074-9F1C-6BDB6EC731E6}"/>
              </a:ext>
            </a:extLst>
          </p:cNvPr>
          <p:cNvSpPr/>
          <p:nvPr/>
        </p:nvSpPr>
        <p:spPr>
          <a:xfrm>
            <a:off x="6755671" y="2561722"/>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Reinvestments</a:t>
            </a:r>
          </a:p>
        </p:txBody>
      </p:sp>
      <p:sp>
        <p:nvSpPr>
          <p:cNvPr id="12" name="Arrow: Up 11">
            <a:extLst>
              <a:ext uri="{FF2B5EF4-FFF2-40B4-BE49-F238E27FC236}">
                <a16:creationId xmlns:a16="http://schemas.microsoft.com/office/drawing/2014/main" id="{1277DE75-0FBE-4F46-9142-36297289941F}"/>
              </a:ext>
            </a:extLst>
          </p:cNvPr>
          <p:cNvSpPr/>
          <p:nvPr/>
        </p:nvSpPr>
        <p:spPr>
          <a:xfrm rot="10800000">
            <a:off x="9762308" y="2464525"/>
            <a:ext cx="931817" cy="31002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Projection</a:t>
            </a:r>
          </a:p>
        </p:txBody>
      </p:sp>
      <p:sp>
        <p:nvSpPr>
          <p:cNvPr id="13" name="Rectangle 12">
            <a:extLst>
              <a:ext uri="{FF2B5EF4-FFF2-40B4-BE49-F238E27FC236}">
                <a16:creationId xmlns:a16="http://schemas.microsoft.com/office/drawing/2014/main" id="{E6113C12-C932-4C92-B8FD-6BBE71C4F27E}"/>
              </a:ext>
            </a:extLst>
          </p:cNvPr>
          <p:cNvSpPr/>
          <p:nvPr/>
        </p:nvSpPr>
        <p:spPr>
          <a:xfrm>
            <a:off x="838200" y="1774525"/>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Inputs</a:t>
            </a:r>
          </a:p>
        </p:txBody>
      </p:sp>
    </p:spTree>
    <p:extLst>
      <p:ext uri="{BB962C8B-B14F-4D97-AF65-F5344CB8AC3E}">
        <p14:creationId xmlns:p14="http://schemas.microsoft.com/office/powerpoint/2010/main" val="24580431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Toy Models - Statutory Valuation (Formulaic)</a:t>
            </a:r>
            <a:endParaRPr lang="en-US"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24</a:t>
            </a:fld>
            <a:endParaRPr lang="en-US" dirty="0"/>
          </a:p>
        </p:txBody>
      </p:sp>
      <p:sp>
        <p:nvSpPr>
          <p:cNvPr id="5" name="Rectangle 4">
            <a:extLst>
              <a:ext uri="{FF2B5EF4-FFF2-40B4-BE49-F238E27FC236}">
                <a16:creationId xmlns:a16="http://schemas.microsoft.com/office/drawing/2014/main" id="{EA16C630-233B-4C1E-982E-1614E1291F40}"/>
              </a:ext>
            </a:extLst>
          </p:cNvPr>
          <p:cNvSpPr/>
          <p:nvPr/>
        </p:nvSpPr>
        <p:spPr>
          <a:xfrm>
            <a:off x="838200" y="5704113"/>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Outputs</a:t>
            </a:r>
          </a:p>
        </p:txBody>
      </p:sp>
      <p:sp>
        <p:nvSpPr>
          <p:cNvPr id="6" name="Rectangle 5">
            <a:extLst>
              <a:ext uri="{FF2B5EF4-FFF2-40B4-BE49-F238E27FC236}">
                <a16:creationId xmlns:a16="http://schemas.microsoft.com/office/drawing/2014/main" id="{F6C176DE-77A6-4773-A969-8BCAD7CB4F5F}"/>
              </a:ext>
            </a:extLst>
          </p:cNvPr>
          <p:cNvSpPr/>
          <p:nvPr/>
        </p:nvSpPr>
        <p:spPr>
          <a:xfrm>
            <a:off x="838199" y="4162696"/>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Formulaic Reserves (Stat)</a:t>
            </a:r>
          </a:p>
        </p:txBody>
      </p:sp>
      <p:sp>
        <p:nvSpPr>
          <p:cNvPr id="7" name="Rectangle 6">
            <a:extLst>
              <a:ext uri="{FF2B5EF4-FFF2-40B4-BE49-F238E27FC236}">
                <a16:creationId xmlns:a16="http://schemas.microsoft.com/office/drawing/2014/main" id="{2B51295E-FAA3-4539-8C66-9AD8421F0521}"/>
              </a:ext>
            </a:extLst>
          </p:cNvPr>
          <p:cNvSpPr/>
          <p:nvPr/>
        </p:nvSpPr>
        <p:spPr>
          <a:xfrm>
            <a:off x="3796935" y="4132917"/>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GAAP Balances</a:t>
            </a:r>
          </a:p>
        </p:txBody>
      </p:sp>
      <p:sp>
        <p:nvSpPr>
          <p:cNvPr id="8" name="Rectangle 7">
            <a:extLst>
              <a:ext uri="{FF2B5EF4-FFF2-40B4-BE49-F238E27FC236}">
                <a16:creationId xmlns:a16="http://schemas.microsoft.com/office/drawing/2014/main" id="{6389FD94-5CDD-46CC-9415-F6930191B2D6}"/>
              </a:ext>
            </a:extLst>
          </p:cNvPr>
          <p:cNvSpPr/>
          <p:nvPr/>
        </p:nvSpPr>
        <p:spPr>
          <a:xfrm>
            <a:off x="838199" y="2561724"/>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Capital &amp; Economic Reserves</a:t>
            </a:r>
          </a:p>
        </p:txBody>
      </p:sp>
      <p:sp>
        <p:nvSpPr>
          <p:cNvPr id="9" name="Rectangle 8">
            <a:extLst>
              <a:ext uri="{FF2B5EF4-FFF2-40B4-BE49-F238E27FC236}">
                <a16:creationId xmlns:a16="http://schemas.microsoft.com/office/drawing/2014/main" id="{5BC92625-201C-4464-83AC-B5015945A9E6}"/>
              </a:ext>
            </a:extLst>
          </p:cNvPr>
          <p:cNvSpPr/>
          <p:nvPr/>
        </p:nvSpPr>
        <p:spPr>
          <a:xfrm>
            <a:off x="3796935" y="2561723"/>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Assets</a:t>
            </a:r>
          </a:p>
        </p:txBody>
      </p:sp>
      <p:sp>
        <p:nvSpPr>
          <p:cNvPr id="10" name="Rectangle 9">
            <a:extLst>
              <a:ext uri="{FF2B5EF4-FFF2-40B4-BE49-F238E27FC236}">
                <a16:creationId xmlns:a16="http://schemas.microsoft.com/office/drawing/2014/main" id="{54C77F78-E2F2-4207-920F-5025AB1BCD83}"/>
              </a:ext>
            </a:extLst>
          </p:cNvPr>
          <p:cNvSpPr/>
          <p:nvPr/>
        </p:nvSpPr>
        <p:spPr>
          <a:xfrm>
            <a:off x="6755671" y="4132917"/>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Liability Cashflows</a:t>
            </a:r>
          </a:p>
        </p:txBody>
      </p:sp>
      <p:sp>
        <p:nvSpPr>
          <p:cNvPr id="11" name="Rectangle 10">
            <a:extLst>
              <a:ext uri="{FF2B5EF4-FFF2-40B4-BE49-F238E27FC236}">
                <a16:creationId xmlns:a16="http://schemas.microsoft.com/office/drawing/2014/main" id="{A639A608-6FD3-4074-9F1C-6BDB6EC731E6}"/>
              </a:ext>
            </a:extLst>
          </p:cNvPr>
          <p:cNvSpPr/>
          <p:nvPr/>
        </p:nvSpPr>
        <p:spPr>
          <a:xfrm>
            <a:off x="6755671" y="2561722"/>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Reinvestments</a:t>
            </a:r>
          </a:p>
        </p:txBody>
      </p:sp>
      <p:sp>
        <p:nvSpPr>
          <p:cNvPr id="12" name="Arrow: Up 11">
            <a:extLst>
              <a:ext uri="{FF2B5EF4-FFF2-40B4-BE49-F238E27FC236}">
                <a16:creationId xmlns:a16="http://schemas.microsoft.com/office/drawing/2014/main" id="{1277DE75-0FBE-4F46-9142-36297289941F}"/>
              </a:ext>
            </a:extLst>
          </p:cNvPr>
          <p:cNvSpPr/>
          <p:nvPr/>
        </p:nvSpPr>
        <p:spPr>
          <a:xfrm rot="10800000">
            <a:off x="9762308" y="2464525"/>
            <a:ext cx="931817" cy="3100251"/>
          </a:xfrm>
          <a:prstGeom prst="up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solidFill>
                  <a:schemeClr val="bg1">
                    <a:lumMod val="85000"/>
                  </a:schemeClr>
                </a:solidFill>
              </a:rPr>
              <a:t>Projection</a:t>
            </a:r>
          </a:p>
        </p:txBody>
      </p:sp>
      <p:sp>
        <p:nvSpPr>
          <p:cNvPr id="13" name="Rectangle 12">
            <a:extLst>
              <a:ext uri="{FF2B5EF4-FFF2-40B4-BE49-F238E27FC236}">
                <a16:creationId xmlns:a16="http://schemas.microsoft.com/office/drawing/2014/main" id="{E6113C12-C932-4C92-B8FD-6BBE71C4F27E}"/>
              </a:ext>
            </a:extLst>
          </p:cNvPr>
          <p:cNvSpPr/>
          <p:nvPr/>
        </p:nvSpPr>
        <p:spPr>
          <a:xfrm>
            <a:off x="838200" y="1774525"/>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Inputs</a:t>
            </a:r>
          </a:p>
        </p:txBody>
      </p:sp>
    </p:spTree>
    <p:extLst>
      <p:ext uri="{BB962C8B-B14F-4D97-AF65-F5344CB8AC3E}">
        <p14:creationId xmlns:p14="http://schemas.microsoft.com/office/powerpoint/2010/main" val="35761720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Toy Models - Cashflow Testing</a:t>
            </a:r>
            <a:endParaRPr lang="en-US"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25</a:t>
            </a:fld>
            <a:endParaRPr lang="en-US" dirty="0"/>
          </a:p>
        </p:txBody>
      </p:sp>
      <p:sp>
        <p:nvSpPr>
          <p:cNvPr id="5" name="Rectangle 4">
            <a:extLst>
              <a:ext uri="{FF2B5EF4-FFF2-40B4-BE49-F238E27FC236}">
                <a16:creationId xmlns:a16="http://schemas.microsoft.com/office/drawing/2014/main" id="{EA16C630-233B-4C1E-982E-1614E1291F40}"/>
              </a:ext>
            </a:extLst>
          </p:cNvPr>
          <p:cNvSpPr/>
          <p:nvPr/>
        </p:nvSpPr>
        <p:spPr>
          <a:xfrm>
            <a:off x="838200" y="5704113"/>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Outputs</a:t>
            </a:r>
          </a:p>
        </p:txBody>
      </p:sp>
      <p:sp>
        <p:nvSpPr>
          <p:cNvPr id="6" name="Rectangle 5">
            <a:extLst>
              <a:ext uri="{FF2B5EF4-FFF2-40B4-BE49-F238E27FC236}">
                <a16:creationId xmlns:a16="http://schemas.microsoft.com/office/drawing/2014/main" id="{F6C176DE-77A6-4773-A969-8BCAD7CB4F5F}"/>
              </a:ext>
            </a:extLst>
          </p:cNvPr>
          <p:cNvSpPr/>
          <p:nvPr/>
        </p:nvSpPr>
        <p:spPr>
          <a:xfrm>
            <a:off x="838199" y="4162696"/>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Formulaic Reserves (Stat)</a:t>
            </a:r>
          </a:p>
        </p:txBody>
      </p:sp>
      <p:sp>
        <p:nvSpPr>
          <p:cNvPr id="7" name="Rectangle 6">
            <a:extLst>
              <a:ext uri="{FF2B5EF4-FFF2-40B4-BE49-F238E27FC236}">
                <a16:creationId xmlns:a16="http://schemas.microsoft.com/office/drawing/2014/main" id="{2B51295E-FAA3-4539-8C66-9AD8421F0521}"/>
              </a:ext>
            </a:extLst>
          </p:cNvPr>
          <p:cNvSpPr/>
          <p:nvPr/>
        </p:nvSpPr>
        <p:spPr>
          <a:xfrm>
            <a:off x="3796935" y="4132917"/>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GAAP Balances</a:t>
            </a:r>
          </a:p>
        </p:txBody>
      </p:sp>
      <p:sp>
        <p:nvSpPr>
          <p:cNvPr id="8" name="Rectangle 7">
            <a:extLst>
              <a:ext uri="{FF2B5EF4-FFF2-40B4-BE49-F238E27FC236}">
                <a16:creationId xmlns:a16="http://schemas.microsoft.com/office/drawing/2014/main" id="{6389FD94-5CDD-46CC-9415-F6930191B2D6}"/>
              </a:ext>
            </a:extLst>
          </p:cNvPr>
          <p:cNvSpPr/>
          <p:nvPr/>
        </p:nvSpPr>
        <p:spPr>
          <a:xfrm>
            <a:off x="838199" y="2561724"/>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Capital &amp; Economic Reserves</a:t>
            </a:r>
          </a:p>
        </p:txBody>
      </p:sp>
      <p:sp>
        <p:nvSpPr>
          <p:cNvPr id="9" name="Rectangle 8">
            <a:extLst>
              <a:ext uri="{FF2B5EF4-FFF2-40B4-BE49-F238E27FC236}">
                <a16:creationId xmlns:a16="http://schemas.microsoft.com/office/drawing/2014/main" id="{5BC92625-201C-4464-83AC-B5015945A9E6}"/>
              </a:ext>
            </a:extLst>
          </p:cNvPr>
          <p:cNvSpPr/>
          <p:nvPr/>
        </p:nvSpPr>
        <p:spPr>
          <a:xfrm>
            <a:off x="3796935" y="2561723"/>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Assets</a:t>
            </a:r>
          </a:p>
        </p:txBody>
      </p:sp>
      <p:sp>
        <p:nvSpPr>
          <p:cNvPr id="10" name="Rectangle 9">
            <a:extLst>
              <a:ext uri="{FF2B5EF4-FFF2-40B4-BE49-F238E27FC236}">
                <a16:creationId xmlns:a16="http://schemas.microsoft.com/office/drawing/2014/main" id="{54C77F78-E2F2-4207-920F-5025AB1BCD83}"/>
              </a:ext>
            </a:extLst>
          </p:cNvPr>
          <p:cNvSpPr/>
          <p:nvPr/>
        </p:nvSpPr>
        <p:spPr>
          <a:xfrm>
            <a:off x="6755671" y="4132917"/>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Liability Cashflows</a:t>
            </a:r>
          </a:p>
        </p:txBody>
      </p:sp>
      <p:sp>
        <p:nvSpPr>
          <p:cNvPr id="11" name="Rectangle 10">
            <a:extLst>
              <a:ext uri="{FF2B5EF4-FFF2-40B4-BE49-F238E27FC236}">
                <a16:creationId xmlns:a16="http://schemas.microsoft.com/office/drawing/2014/main" id="{A639A608-6FD3-4074-9F1C-6BDB6EC731E6}"/>
              </a:ext>
            </a:extLst>
          </p:cNvPr>
          <p:cNvSpPr/>
          <p:nvPr/>
        </p:nvSpPr>
        <p:spPr>
          <a:xfrm>
            <a:off x="6755671" y="2561722"/>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Reinvestments</a:t>
            </a:r>
          </a:p>
        </p:txBody>
      </p:sp>
      <p:sp>
        <p:nvSpPr>
          <p:cNvPr id="12" name="Arrow: Up 11">
            <a:extLst>
              <a:ext uri="{FF2B5EF4-FFF2-40B4-BE49-F238E27FC236}">
                <a16:creationId xmlns:a16="http://schemas.microsoft.com/office/drawing/2014/main" id="{1277DE75-0FBE-4F46-9142-36297289941F}"/>
              </a:ext>
            </a:extLst>
          </p:cNvPr>
          <p:cNvSpPr/>
          <p:nvPr/>
        </p:nvSpPr>
        <p:spPr>
          <a:xfrm rot="10800000">
            <a:off x="9762308" y="2464525"/>
            <a:ext cx="931817" cy="31002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Projection</a:t>
            </a:r>
          </a:p>
        </p:txBody>
      </p:sp>
      <p:sp>
        <p:nvSpPr>
          <p:cNvPr id="13" name="Rectangle 12">
            <a:extLst>
              <a:ext uri="{FF2B5EF4-FFF2-40B4-BE49-F238E27FC236}">
                <a16:creationId xmlns:a16="http://schemas.microsoft.com/office/drawing/2014/main" id="{E6113C12-C932-4C92-B8FD-6BBE71C4F27E}"/>
              </a:ext>
            </a:extLst>
          </p:cNvPr>
          <p:cNvSpPr/>
          <p:nvPr/>
        </p:nvSpPr>
        <p:spPr>
          <a:xfrm>
            <a:off x="838200" y="1774525"/>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Inputs</a:t>
            </a:r>
          </a:p>
        </p:txBody>
      </p:sp>
    </p:spTree>
    <p:extLst>
      <p:ext uri="{BB962C8B-B14F-4D97-AF65-F5344CB8AC3E}">
        <p14:creationId xmlns:p14="http://schemas.microsoft.com/office/powerpoint/2010/main" val="27509554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Toy Models - Forecasting</a:t>
            </a:r>
            <a:endParaRPr lang="en-US" dirty="0">
              <a:solidFill>
                <a:srgbClr val="024D7C"/>
              </a:solidFill>
            </a:endParaRP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26</a:t>
            </a:fld>
            <a:endParaRPr lang="en-US" dirty="0"/>
          </a:p>
        </p:txBody>
      </p:sp>
      <p:sp>
        <p:nvSpPr>
          <p:cNvPr id="5" name="Rectangle 4">
            <a:extLst>
              <a:ext uri="{FF2B5EF4-FFF2-40B4-BE49-F238E27FC236}">
                <a16:creationId xmlns:a16="http://schemas.microsoft.com/office/drawing/2014/main" id="{EA16C630-233B-4C1E-982E-1614E1291F40}"/>
              </a:ext>
            </a:extLst>
          </p:cNvPr>
          <p:cNvSpPr/>
          <p:nvPr/>
        </p:nvSpPr>
        <p:spPr>
          <a:xfrm>
            <a:off x="838200" y="5704113"/>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Outputs</a:t>
            </a:r>
          </a:p>
        </p:txBody>
      </p:sp>
      <p:sp>
        <p:nvSpPr>
          <p:cNvPr id="6" name="Rectangle 5">
            <a:extLst>
              <a:ext uri="{FF2B5EF4-FFF2-40B4-BE49-F238E27FC236}">
                <a16:creationId xmlns:a16="http://schemas.microsoft.com/office/drawing/2014/main" id="{F6C176DE-77A6-4773-A969-8BCAD7CB4F5F}"/>
              </a:ext>
            </a:extLst>
          </p:cNvPr>
          <p:cNvSpPr/>
          <p:nvPr/>
        </p:nvSpPr>
        <p:spPr>
          <a:xfrm>
            <a:off x="838199" y="4162696"/>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Formulaic Reserves (Stat)</a:t>
            </a:r>
          </a:p>
        </p:txBody>
      </p:sp>
      <p:sp>
        <p:nvSpPr>
          <p:cNvPr id="7" name="Rectangle 6">
            <a:extLst>
              <a:ext uri="{FF2B5EF4-FFF2-40B4-BE49-F238E27FC236}">
                <a16:creationId xmlns:a16="http://schemas.microsoft.com/office/drawing/2014/main" id="{2B51295E-FAA3-4539-8C66-9AD8421F0521}"/>
              </a:ext>
            </a:extLst>
          </p:cNvPr>
          <p:cNvSpPr/>
          <p:nvPr/>
        </p:nvSpPr>
        <p:spPr>
          <a:xfrm>
            <a:off x="3796935" y="4132917"/>
            <a:ext cx="2743200" cy="1436915"/>
          </a:xfrm>
          <a:prstGeom prst="rect">
            <a:avLst/>
          </a:prstGeom>
          <a:solidFill>
            <a:srgbClr val="024D7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solidFill>
              </a:rPr>
              <a:t>GAAP Balances</a:t>
            </a:r>
          </a:p>
        </p:txBody>
      </p:sp>
      <p:sp>
        <p:nvSpPr>
          <p:cNvPr id="8" name="Rectangle 7">
            <a:extLst>
              <a:ext uri="{FF2B5EF4-FFF2-40B4-BE49-F238E27FC236}">
                <a16:creationId xmlns:a16="http://schemas.microsoft.com/office/drawing/2014/main" id="{6389FD94-5CDD-46CC-9415-F6930191B2D6}"/>
              </a:ext>
            </a:extLst>
          </p:cNvPr>
          <p:cNvSpPr/>
          <p:nvPr/>
        </p:nvSpPr>
        <p:spPr>
          <a:xfrm>
            <a:off x="838199" y="2561724"/>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Capital &amp; Economic Reserves</a:t>
            </a:r>
          </a:p>
        </p:txBody>
      </p:sp>
      <p:sp>
        <p:nvSpPr>
          <p:cNvPr id="9" name="Rectangle 8">
            <a:extLst>
              <a:ext uri="{FF2B5EF4-FFF2-40B4-BE49-F238E27FC236}">
                <a16:creationId xmlns:a16="http://schemas.microsoft.com/office/drawing/2014/main" id="{5BC92625-201C-4464-83AC-B5015945A9E6}"/>
              </a:ext>
            </a:extLst>
          </p:cNvPr>
          <p:cNvSpPr/>
          <p:nvPr/>
        </p:nvSpPr>
        <p:spPr>
          <a:xfrm>
            <a:off x="3796935" y="2561723"/>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Assets</a:t>
            </a:r>
          </a:p>
        </p:txBody>
      </p:sp>
      <p:sp>
        <p:nvSpPr>
          <p:cNvPr id="10" name="Rectangle 9">
            <a:extLst>
              <a:ext uri="{FF2B5EF4-FFF2-40B4-BE49-F238E27FC236}">
                <a16:creationId xmlns:a16="http://schemas.microsoft.com/office/drawing/2014/main" id="{54C77F78-E2F2-4207-920F-5025AB1BCD83}"/>
              </a:ext>
            </a:extLst>
          </p:cNvPr>
          <p:cNvSpPr/>
          <p:nvPr/>
        </p:nvSpPr>
        <p:spPr>
          <a:xfrm>
            <a:off x="6755671" y="4132917"/>
            <a:ext cx="2743200" cy="14369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Liability Cashflows</a:t>
            </a:r>
          </a:p>
        </p:txBody>
      </p:sp>
      <p:sp>
        <p:nvSpPr>
          <p:cNvPr id="11" name="Rectangle 10">
            <a:extLst>
              <a:ext uri="{FF2B5EF4-FFF2-40B4-BE49-F238E27FC236}">
                <a16:creationId xmlns:a16="http://schemas.microsoft.com/office/drawing/2014/main" id="{A639A608-6FD3-4074-9F1C-6BDB6EC731E6}"/>
              </a:ext>
            </a:extLst>
          </p:cNvPr>
          <p:cNvSpPr/>
          <p:nvPr/>
        </p:nvSpPr>
        <p:spPr>
          <a:xfrm>
            <a:off x="6755671" y="2561722"/>
            <a:ext cx="2743200" cy="14369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85000"/>
                  </a:schemeClr>
                </a:solidFill>
              </a:rPr>
              <a:t>Reinvestment</a:t>
            </a:r>
            <a:r>
              <a:rPr lang="en-US" sz="2400" dirty="0"/>
              <a:t>s</a:t>
            </a:r>
          </a:p>
        </p:txBody>
      </p:sp>
      <p:sp>
        <p:nvSpPr>
          <p:cNvPr id="13" name="Rectangle 12">
            <a:extLst>
              <a:ext uri="{FF2B5EF4-FFF2-40B4-BE49-F238E27FC236}">
                <a16:creationId xmlns:a16="http://schemas.microsoft.com/office/drawing/2014/main" id="{E6113C12-C932-4C92-B8FD-6BBE71C4F27E}"/>
              </a:ext>
            </a:extLst>
          </p:cNvPr>
          <p:cNvSpPr/>
          <p:nvPr/>
        </p:nvSpPr>
        <p:spPr>
          <a:xfrm>
            <a:off x="838200" y="1774525"/>
            <a:ext cx="10300063" cy="548640"/>
          </a:xfrm>
          <a:prstGeom prst="rect">
            <a:avLst/>
          </a:prstGeom>
          <a:solidFill>
            <a:schemeClr val="tx1"/>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2400" dirty="0"/>
              <a:t>Inputs</a:t>
            </a:r>
          </a:p>
        </p:txBody>
      </p:sp>
      <p:sp>
        <p:nvSpPr>
          <p:cNvPr id="14" name="Arrow: Up 13">
            <a:extLst>
              <a:ext uri="{FF2B5EF4-FFF2-40B4-BE49-F238E27FC236}">
                <a16:creationId xmlns:a16="http://schemas.microsoft.com/office/drawing/2014/main" id="{D2DEA66F-E94A-4214-9B00-9741759D3637}"/>
              </a:ext>
            </a:extLst>
          </p:cNvPr>
          <p:cNvSpPr/>
          <p:nvPr/>
        </p:nvSpPr>
        <p:spPr>
          <a:xfrm rot="10800000">
            <a:off x="9762308" y="2464525"/>
            <a:ext cx="931817" cy="310025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n-US" dirty="0"/>
              <a:t>Projection</a:t>
            </a:r>
          </a:p>
        </p:txBody>
      </p:sp>
    </p:spTree>
    <p:extLst>
      <p:ext uri="{BB962C8B-B14F-4D97-AF65-F5344CB8AC3E}">
        <p14:creationId xmlns:p14="http://schemas.microsoft.com/office/powerpoint/2010/main" val="17029040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a:xfrm>
            <a:off x="838200" y="333483"/>
            <a:ext cx="10515600" cy="1276985"/>
          </a:xfrm>
        </p:spPr>
        <p:txBody>
          <a:bodyPr/>
          <a:lstStyle/>
          <a:p>
            <a:r>
              <a:rPr lang="en-US" dirty="0"/>
              <a:t>Model Design</a:t>
            </a:r>
            <a:br>
              <a:rPr lang="en-US" dirty="0"/>
            </a:br>
            <a:r>
              <a:rPr lang="en-US" sz="2400" dirty="0">
                <a:solidFill>
                  <a:srgbClr val="024D7C"/>
                </a:solidFill>
              </a:rPr>
              <a:t>Modularity &amp; Model Consolidation</a:t>
            </a: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27</a:t>
            </a:fld>
            <a:endParaRPr lang="en-US" dirty="0"/>
          </a:p>
        </p:txBody>
      </p:sp>
      <p:sp>
        <p:nvSpPr>
          <p:cNvPr id="7" name="Flowchart: Manual Operation 6">
            <a:extLst>
              <a:ext uri="{FF2B5EF4-FFF2-40B4-BE49-F238E27FC236}">
                <a16:creationId xmlns:a16="http://schemas.microsoft.com/office/drawing/2014/main" id="{1AEB51A2-582A-4730-AE7F-58FC6E44BDA9}"/>
              </a:ext>
            </a:extLst>
          </p:cNvPr>
          <p:cNvSpPr/>
          <p:nvPr/>
        </p:nvSpPr>
        <p:spPr>
          <a:xfrm rot="16200000">
            <a:off x="1360714" y="1087954"/>
            <a:ext cx="3973286" cy="5018314"/>
          </a:xfrm>
          <a:prstGeom prst="flowChartManualOperati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BF3428CD-D56F-432B-AE44-4871E56EFAA8}"/>
              </a:ext>
            </a:extLst>
          </p:cNvPr>
          <p:cNvSpPr txBox="1"/>
          <p:nvPr/>
        </p:nvSpPr>
        <p:spPr>
          <a:xfrm>
            <a:off x="1171876" y="1974187"/>
            <a:ext cx="4267200" cy="2862322"/>
          </a:xfrm>
          <a:prstGeom prst="rect">
            <a:avLst/>
          </a:prstGeom>
          <a:noFill/>
        </p:spPr>
        <p:txBody>
          <a:bodyPr wrap="square" rtlCol="0">
            <a:spAutoFit/>
          </a:bodyPr>
          <a:lstStyle/>
          <a:p>
            <a:r>
              <a:rPr lang="en-US" sz="2800" dirty="0">
                <a:solidFill>
                  <a:schemeClr val="bg1"/>
                </a:solidFill>
              </a:rPr>
              <a:t>Modularity</a:t>
            </a:r>
          </a:p>
          <a:p>
            <a:pPr marL="342900" indent="-342900">
              <a:buFontTx/>
              <a:buChar char="-"/>
            </a:pPr>
            <a:r>
              <a:rPr lang="en-US" sz="2000" dirty="0">
                <a:solidFill>
                  <a:schemeClr val="bg1"/>
                </a:solidFill>
              </a:rPr>
              <a:t>Building your model using reusable building blocks</a:t>
            </a:r>
          </a:p>
          <a:p>
            <a:pPr marL="342900" indent="-342900">
              <a:buFontTx/>
              <a:buChar char="-"/>
            </a:pPr>
            <a:r>
              <a:rPr lang="en-US" sz="2000" dirty="0">
                <a:solidFill>
                  <a:schemeClr val="bg1"/>
                </a:solidFill>
              </a:rPr>
              <a:t>When used correctly, can have great benefit to the company—do once, leverage across</a:t>
            </a:r>
          </a:p>
          <a:p>
            <a:pPr marL="342900" indent="-342900">
              <a:buFontTx/>
              <a:buChar char="-"/>
            </a:pPr>
            <a:endParaRPr lang="en-US" sz="2400" dirty="0">
              <a:solidFill>
                <a:schemeClr val="bg1"/>
              </a:solidFill>
            </a:endParaRPr>
          </a:p>
          <a:p>
            <a:endParaRPr lang="en-US" sz="2800" dirty="0">
              <a:solidFill>
                <a:schemeClr val="bg1"/>
              </a:solidFill>
            </a:endParaRPr>
          </a:p>
        </p:txBody>
      </p:sp>
      <p:sp>
        <p:nvSpPr>
          <p:cNvPr id="10" name="Flowchart: Manual Operation 9">
            <a:extLst>
              <a:ext uri="{FF2B5EF4-FFF2-40B4-BE49-F238E27FC236}">
                <a16:creationId xmlns:a16="http://schemas.microsoft.com/office/drawing/2014/main" id="{70199947-423E-40F5-8B8C-EC278FF5B82C}"/>
              </a:ext>
            </a:extLst>
          </p:cNvPr>
          <p:cNvSpPr/>
          <p:nvPr/>
        </p:nvSpPr>
        <p:spPr>
          <a:xfrm rot="16200000">
            <a:off x="6858000" y="1101873"/>
            <a:ext cx="3973286" cy="5018314"/>
          </a:xfrm>
          <a:prstGeom prst="flowChartManualOperation">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B8561D35-8E38-414C-895D-BDBDF644D6A4}"/>
              </a:ext>
            </a:extLst>
          </p:cNvPr>
          <p:cNvSpPr txBox="1"/>
          <p:nvPr/>
        </p:nvSpPr>
        <p:spPr>
          <a:xfrm>
            <a:off x="6471557" y="1979977"/>
            <a:ext cx="4548567" cy="3785652"/>
          </a:xfrm>
          <a:prstGeom prst="rect">
            <a:avLst/>
          </a:prstGeom>
          <a:noFill/>
        </p:spPr>
        <p:txBody>
          <a:bodyPr wrap="square" rtlCol="0">
            <a:spAutoFit/>
          </a:bodyPr>
          <a:lstStyle/>
          <a:p>
            <a:r>
              <a:rPr lang="en-US" sz="2800" dirty="0">
                <a:solidFill>
                  <a:schemeClr val="bg1"/>
                </a:solidFill>
              </a:rPr>
              <a:t>Examples</a:t>
            </a:r>
          </a:p>
          <a:p>
            <a:pPr marL="342900" indent="-342900">
              <a:buFontTx/>
              <a:buChar char="-"/>
            </a:pPr>
            <a:r>
              <a:rPr lang="en-US" sz="2000" dirty="0">
                <a:solidFill>
                  <a:schemeClr val="bg1"/>
                </a:solidFill>
              </a:rPr>
              <a:t>Create a consistent and controlled way to run model</a:t>
            </a:r>
          </a:p>
          <a:p>
            <a:pPr marL="342900" indent="-342900">
              <a:buFontTx/>
              <a:buChar char="-"/>
            </a:pPr>
            <a:r>
              <a:rPr lang="en-US" sz="2000" dirty="0">
                <a:solidFill>
                  <a:schemeClr val="bg1"/>
                </a:solidFill>
              </a:rPr>
              <a:t>Establish a well-defined structure for various components</a:t>
            </a:r>
          </a:p>
          <a:p>
            <a:pPr marL="342900" indent="-342900">
              <a:buFontTx/>
              <a:buChar char="-"/>
            </a:pPr>
            <a:r>
              <a:rPr lang="en-US" sz="2000" dirty="0">
                <a:solidFill>
                  <a:schemeClr val="bg1"/>
                </a:solidFill>
              </a:rPr>
              <a:t>Utilize scripts to call and parameterize different components by purpose</a:t>
            </a:r>
          </a:p>
          <a:p>
            <a:pPr marL="342900" indent="-342900">
              <a:buFontTx/>
              <a:buChar char="-"/>
            </a:pPr>
            <a:r>
              <a:rPr lang="en-US" sz="2000" dirty="0">
                <a:solidFill>
                  <a:schemeClr val="bg1"/>
                </a:solidFill>
              </a:rPr>
              <a:t>Standardize naming conventions to differentiate by business purpose</a:t>
            </a:r>
          </a:p>
          <a:p>
            <a:pPr marL="342900" indent="-342900">
              <a:buFontTx/>
              <a:buChar char="-"/>
            </a:pPr>
            <a:endParaRPr lang="en-US" sz="2400" dirty="0">
              <a:solidFill>
                <a:schemeClr val="bg1"/>
              </a:solidFill>
            </a:endParaRPr>
          </a:p>
          <a:p>
            <a:endParaRPr lang="en-US" sz="2800" dirty="0">
              <a:solidFill>
                <a:schemeClr val="bg1"/>
              </a:solidFill>
            </a:endParaRPr>
          </a:p>
        </p:txBody>
      </p:sp>
    </p:spTree>
    <p:extLst>
      <p:ext uri="{BB962C8B-B14F-4D97-AF65-F5344CB8AC3E}">
        <p14:creationId xmlns:p14="http://schemas.microsoft.com/office/powerpoint/2010/main" val="38808337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Model Design</a:t>
            </a:r>
            <a:br>
              <a:rPr lang="en-US" dirty="0"/>
            </a:br>
            <a:r>
              <a:rPr lang="en-US" sz="2400" dirty="0">
                <a:solidFill>
                  <a:srgbClr val="024D7C"/>
                </a:solidFill>
              </a:rPr>
              <a:t>Modularity &amp; Model Consolidation</a:t>
            </a: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28</a:t>
            </a:fld>
            <a:endParaRPr lang="en-US" dirty="0"/>
          </a:p>
        </p:txBody>
      </p:sp>
      <p:graphicFrame>
        <p:nvGraphicFramePr>
          <p:cNvPr id="7" name="Table 6">
            <a:extLst>
              <a:ext uri="{FF2B5EF4-FFF2-40B4-BE49-F238E27FC236}">
                <a16:creationId xmlns:a16="http://schemas.microsoft.com/office/drawing/2014/main" id="{C95613A8-ABFB-4454-9F70-F1A248D7B448}"/>
              </a:ext>
            </a:extLst>
          </p:cNvPr>
          <p:cNvGraphicFramePr>
            <a:graphicFrameLocks noGrp="1"/>
          </p:cNvGraphicFramePr>
          <p:nvPr>
            <p:extLst/>
          </p:nvPr>
        </p:nvGraphicFramePr>
        <p:xfrm>
          <a:off x="838200" y="1470050"/>
          <a:ext cx="10709367" cy="4389120"/>
        </p:xfrm>
        <a:graphic>
          <a:graphicData uri="http://schemas.openxmlformats.org/drawingml/2006/table">
            <a:tbl>
              <a:tblPr firstRow="1" bandRow="1">
                <a:tableStyleId>{5C22544A-7EE6-4342-B048-85BDC9FD1C3A}</a:tableStyleId>
              </a:tblPr>
              <a:tblGrid>
                <a:gridCol w="2401389">
                  <a:extLst>
                    <a:ext uri="{9D8B030D-6E8A-4147-A177-3AD203B41FA5}">
                      <a16:colId xmlns:a16="http://schemas.microsoft.com/office/drawing/2014/main" val="3289332869"/>
                    </a:ext>
                  </a:extLst>
                </a:gridCol>
                <a:gridCol w="3866605">
                  <a:extLst>
                    <a:ext uri="{9D8B030D-6E8A-4147-A177-3AD203B41FA5}">
                      <a16:colId xmlns:a16="http://schemas.microsoft.com/office/drawing/2014/main" val="648452367"/>
                    </a:ext>
                  </a:extLst>
                </a:gridCol>
                <a:gridCol w="4441373">
                  <a:extLst>
                    <a:ext uri="{9D8B030D-6E8A-4147-A177-3AD203B41FA5}">
                      <a16:colId xmlns:a16="http://schemas.microsoft.com/office/drawing/2014/main" val="1269728765"/>
                    </a:ext>
                  </a:extLst>
                </a:gridCol>
              </a:tblGrid>
              <a:tr h="0">
                <a:tc>
                  <a:txBody>
                    <a:bodyPr/>
                    <a:lstStyle/>
                    <a:p>
                      <a:r>
                        <a:rPr lang="en-US" dirty="0"/>
                        <a:t>Design Consideration</a:t>
                      </a:r>
                    </a:p>
                  </a:txBody>
                  <a:tcPr/>
                </a:tc>
                <a:tc>
                  <a:txBody>
                    <a:bodyPr/>
                    <a:lstStyle/>
                    <a:p>
                      <a:r>
                        <a:rPr lang="en-US" dirty="0"/>
                        <a:t>Advantages of Model Consolidation</a:t>
                      </a:r>
                    </a:p>
                  </a:txBody>
                  <a:tcPr/>
                </a:tc>
                <a:tc>
                  <a:txBody>
                    <a:bodyPr/>
                    <a:lstStyle/>
                    <a:p>
                      <a:r>
                        <a:rPr lang="en-US" dirty="0"/>
                        <a:t>Disadvantages of Model Consolidation</a:t>
                      </a:r>
                    </a:p>
                  </a:txBody>
                  <a:tcPr/>
                </a:tc>
                <a:extLst>
                  <a:ext uri="{0D108BD9-81ED-4DB2-BD59-A6C34878D82A}">
                    <a16:rowId xmlns:a16="http://schemas.microsoft.com/office/drawing/2014/main" val="2141506898"/>
                  </a:ext>
                </a:extLst>
              </a:tr>
              <a:tr h="370840">
                <a:tc>
                  <a:txBody>
                    <a:bodyPr/>
                    <a:lstStyle/>
                    <a:p>
                      <a:r>
                        <a:rPr lang="en-US" dirty="0"/>
                        <a:t>One source of truth</a:t>
                      </a:r>
                    </a:p>
                  </a:txBody>
                  <a:tcPr/>
                </a:tc>
                <a:tc>
                  <a:txBody>
                    <a:bodyPr/>
                    <a:lstStyle/>
                    <a:p>
                      <a:r>
                        <a:rPr lang="en-US" dirty="0"/>
                        <a:t>One model or model component can force consistency</a:t>
                      </a:r>
                    </a:p>
                  </a:txBody>
                  <a:tcPr/>
                </a:tc>
                <a:tc>
                  <a:txBody>
                    <a:bodyPr/>
                    <a:lstStyle/>
                    <a:p>
                      <a:r>
                        <a:rPr lang="en-US" dirty="0"/>
                        <a:t>-Getting buy-in from multiple stakeholders</a:t>
                      </a:r>
                    </a:p>
                    <a:p>
                      <a:r>
                        <a:rPr lang="en-US" dirty="0"/>
                        <a:t>-Consistency not always desirable</a:t>
                      </a:r>
                    </a:p>
                    <a:p>
                      <a:r>
                        <a:rPr lang="en-US" dirty="0"/>
                        <a:t>-Technological limitations</a:t>
                      </a:r>
                    </a:p>
                  </a:txBody>
                  <a:tcPr/>
                </a:tc>
                <a:extLst>
                  <a:ext uri="{0D108BD9-81ED-4DB2-BD59-A6C34878D82A}">
                    <a16:rowId xmlns:a16="http://schemas.microsoft.com/office/drawing/2014/main" val="859970188"/>
                  </a:ext>
                </a:extLst>
              </a:tr>
              <a:tr h="370840">
                <a:tc>
                  <a:txBody>
                    <a:bodyPr/>
                    <a:lstStyle/>
                    <a:p>
                      <a:r>
                        <a:rPr lang="en-US" dirty="0"/>
                        <a:t>Avoid repeating work</a:t>
                      </a:r>
                    </a:p>
                  </a:txBody>
                  <a:tcPr/>
                </a:tc>
                <a:tc>
                  <a:txBody>
                    <a:bodyPr/>
                    <a:lstStyle/>
                    <a:p>
                      <a:r>
                        <a:rPr lang="en-US" dirty="0"/>
                        <a:t>One model avoids situation where multiple teams doing repeated work</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Getting buy-in from multiple stakeholders</a:t>
                      </a:r>
                    </a:p>
                    <a:p>
                      <a:endParaRPr lang="en-US" dirty="0"/>
                    </a:p>
                  </a:txBody>
                  <a:tcPr/>
                </a:tc>
                <a:extLst>
                  <a:ext uri="{0D108BD9-81ED-4DB2-BD59-A6C34878D82A}">
                    <a16:rowId xmlns:a16="http://schemas.microsoft.com/office/drawing/2014/main" val="940823068"/>
                  </a:ext>
                </a:extLst>
              </a:tr>
              <a:tr h="370840">
                <a:tc>
                  <a:txBody>
                    <a:bodyPr/>
                    <a:lstStyle/>
                    <a:p>
                      <a:r>
                        <a:rPr lang="en-US" dirty="0"/>
                        <a:t>Flexibility</a:t>
                      </a:r>
                    </a:p>
                  </a:txBody>
                  <a:tcPr/>
                </a:tc>
                <a:tc>
                  <a:txBody>
                    <a:bodyPr/>
                    <a:lstStyle/>
                    <a:p>
                      <a:r>
                        <a:rPr lang="en-US" dirty="0"/>
                        <a:t>Consolidate models with similar flexibility requirements</a:t>
                      </a:r>
                    </a:p>
                  </a:txBody>
                  <a:tcPr/>
                </a:tc>
                <a:tc>
                  <a:txBody>
                    <a:bodyPr/>
                    <a:lstStyle/>
                    <a:p>
                      <a:r>
                        <a:rPr lang="en-US" dirty="0"/>
                        <a:t>Different use-cases have different requirements for flexibility. E.g. pricing versus valuation</a:t>
                      </a:r>
                    </a:p>
                  </a:txBody>
                  <a:tcPr/>
                </a:tc>
                <a:extLst>
                  <a:ext uri="{0D108BD9-81ED-4DB2-BD59-A6C34878D82A}">
                    <a16:rowId xmlns:a16="http://schemas.microsoft.com/office/drawing/2014/main" val="1874565229"/>
                  </a:ext>
                </a:extLst>
              </a:tr>
              <a:tr h="241181">
                <a:tc>
                  <a:txBody>
                    <a:bodyPr/>
                    <a:lstStyle/>
                    <a:p>
                      <a:r>
                        <a:rPr lang="en-US" dirty="0"/>
                        <a:t>Controls</a:t>
                      </a:r>
                    </a:p>
                  </a:txBody>
                  <a:tcPr/>
                </a:tc>
                <a:tc>
                  <a:txBody>
                    <a:bodyPr/>
                    <a:lstStyle/>
                    <a:p>
                      <a:r>
                        <a:rPr lang="en-US" dirty="0"/>
                        <a:t>Consolidate model with similar control requirements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Different use-cases have different requirements for controls. E.g. pricing versus valuation</a:t>
                      </a:r>
                    </a:p>
                  </a:txBody>
                  <a:tcPr/>
                </a:tc>
                <a:extLst>
                  <a:ext uri="{0D108BD9-81ED-4DB2-BD59-A6C34878D82A}">
                    <a16:rowId xmlns:a16="http://schemas.microsoft.com/office/drawing/2014/main" val="4217587290"/>
                  </a:ext>
                </a:extLst>
              </a:tr>
              <a:tr h="241181">
                <a:tc>
                  <a:txBody>
                    <a:bodyPr/>
                    <a:lstStyle/>
                    <a:p>
                      <a:r>
                        <a:rPr lang="en-US" dirty="0"/>
                        <a:t>Training</a:t>
                      </a:r>
                    </a:p>
                  </a:txBody>
                  <a:tcPr/>
                </a:tc>
                <a:tc>
                  <a:txBody>
                    <a:bodyPr/>
                    <a:lstStyle/>
                    <a:p>
                      <a:r>
                        <a:rPr lang="en-US" dirty="0"/>
                        <a:t>Modular approach can streamline training and transition across teams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2277427011"/>
                  </a:ext>
                </a:extLst>
              </a:tr>
            </a:tbl>
          </a:graphicData>
        </a:graphic>
      </p:graphicFrame>
    </p:spTree>
    <p:extLst>
      <p:ext uri="{BB962C8B-B14F-4D97-AF65-F5344CB8AC3E}">
        <p14:creationId xmlns:p14="http://schemas.microsoft.com/office/powerpoint/2010/main" val="3581760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Governance &amp; Stakeholders</a:t>
            </a:r>
            <a:endParaRPr lang="en-US" sz="2400" dirty="0"/>
          </a:p>
        </p:txBody>
      </p:sp>
    </p:spTree>
    <p:extLst>
      <p:ext uri="{BB962C8B-B14F-4D97-AF65-F5344CB8AC3E}">
        <p14:creationId xmlns:p14="http://schemas.microsoft.com/office/powerpoint/2010/main" val="605814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a:t>Presentation Disclaimer</a:t>
            </a:r>
            <a:br>
              <a:rPr lang="en-US" sz="3200" b="1" dirty="0"/>
            </a:br>
            <a:endParaRPr lang="en-US" sz="3200" dirty="0"/>
          </a:p>
        </p:txBody>
      </p:sp>
      <p:sp>
        <p:nvSpPr>
          <p:cNvPr id="3" name="Content Placeholder 2"/>
          <p:cNvSpPr>
            <a:spLocks noGrp="1"/>
          </p:cNvSpPr>
          <p:nvPr>
            <p:ph sz="quarter" idx="12"/>
          </p:nvPr>
        </p:nvSpPr>
        <p:spPr/>
        <p:txBody>
          <a:bodyPr>
            <a:normAutofit/>
          </a:bodyPr>
          <a:lstStyle/>
          <a:p>
            <a:pPr marL="0" indent="0">
              <a:buNone/>
            </a:pPr>
            <a:r>
              <a:rPr lang="en-US" sz="2400" i="1" dirty="0"/>
              <a:t>Presentations are intended for educational purposes only and do not replace independent professional judgment.  Statements of fact and opinions expressed are those of the participants individually and, unless expressly stated to the contrary, are not the opinion or position of the Society of Actuaries, its cosponsors or its committees.  The Society of Actuaries does not endorse or approve, and assumes no responsibility for, the content, accuracy or completeness of the information presented.  Attendees should note that the sessions are audio-recorded and may be published in various media, including print, audio and video formats without further notice.</a:t>
            </a:r>
            <a:endParaRPr lang="en-US" sz="2400" dirty="0"/>
          </a:p>
          <a:p>
            <a:pPr marL="0" indent="0">
              <a:buNone/>
            </a:pPr>
            <a:endParaRPr lang="en-US" dirty="0"/>
          </a:p>
        </p:txBody>
      </p:sp>
      <p:sp>
        <p:nvSpPr>
          <p:cNvPr id="4" name="Slide Number Placeholder 3"/>
          <p:cNvSpPr>
            <a:spLocks noGrp="1"/>
          </p:cNvSpPr>
          <p:nvPr>
            <p:ph type="sldNum" sz="quarter" idx="4"/>
          </p:nvPr>
        </p:nvSpPr>
        <p:spPr/>
        <p:txBody>
          <a:bodyPr/>
          <a:lstStyle/>
          <a:p>
            <a:fld id="{25C4F4D4-6F9F-4101-B420-EAE9BABB75B0}" type="slidenum">
              <a:rPr lang="en-US" smtClean="0">
                <a:solidFill>
                  <a:prstClr val="white"/>
                </a:solidFill>
              </a:rPr>
              <a:pPr/>
              <a:t>3</a:t>
            </a:fld>
            <a:endParaRPr lang="en-US" dirty="0">
              <a:solidFill>
                <a:prstClr val="white"/>
              </a:solidFill>
            </a:endParaRPr>
          </a:p>
        </p:txBody>
      </p:sp>
    </p:spTree>
    <p:extLst>
      <p:ext uri="{BB962C8B-B14F-4D97-AF65-F5344CB8AC3E}">
        <p14:creationId xmlns:p14="http://schemas.microsoft.com/office/powerpoint/2010/main" val="180932707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Discussion Items</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30</a:t>
            </a:fld>
            <a:endParaRPr lang="en-US" dirty="0"/>
          </a:p>
        </p:txBody>
      </p:sp>
      <p:sp>
        <p:nvSpPr>
          <p:cNvPr id="16" name="Content Placeholder 2">
            <a:extLst>
              <a:ext uri="{FF2B5EF4-FFF2-40B4-BE49-F238E27FC236}">
                <a16:creationId xmlns:a16="http://schemas.microsoft.com/office/drawing/2014/main" id="{5E5801F6-1730-46ED-9F65-97E43A7EC478}"/>
              </a:ext>
            </a:extLst>
          </p:cNvPr>
          <p:cNvSpPr>
            <a:spLocks noGrp="1"/>
          </p:cNvSpPr>
          <p:nvPr>
            <p:ph sz="quarter" idx="12"/>
          </p:nvPr>
        </p:nvSpPr>
        <p:spPr>
          <a:xfrm>
            <a:off x="838200" y="1610469"/>
            <a:ext cx="10515600" cy="4213225"/>
          </a:xfrm>
        </p:spPr>
        <p:txBody>
          <a:bodyPr>
            <a:normAutofit/>
          </a:bodyPr>
          <a:lstStyle/>
          <a:p>
            <a:pPr marL="0" indent="0">
              <a:buNone/>
            </a:pPr>
            <a:r>
              <a:rPr lang="en-US" sz="3000" b="1" dirty="0"/>
              <a:t>1.	Stakeholders</a:t>
            </a:r>
          </a:p>
          <a:p>
            <a:pPr marL="0" indent="0">
              <a:buNone/>
            </a:pPr>
            <a:r>
              <a:rPr lang="en-US" sz="2600" dirty="0"/>
              <a:t>Who needs to get involved with the model anyway?</a:t>
            </a:r>
          </a:p>
          <a:p>
            <a:pPr marL="0" indent="0">
              <a:buNone/>
            </a:pPr>
            <a:endParaRPr lang="en-US" sz="1500" dirty="0">
              <a:highlight>
                <a:srgbClr val="FFFF00"/>
              </a:highlight>
            </a:endParaRPr>
          </a:p>
          <a:p>
            <a:pPr marL="0" indent="0">
              <a:buNone/>
            </a:pPr>
            <a:r>
              <a:rPr lang="en-US" sz="3000" b="1" dirty="0"/>
              <a:t>2.	Roles &amp; Responsibilities </a:t>
            </a:r>
          </a:p>
          <a:p>
            <a:pPr marL="0" indent="0">
              <a:buNone/>
            </a:pPr>
            <a:r>
              <a:rPr lang="en-US" sz="2600" dirty="0"/>
              <a:t>What is everyone supposed to do?</a:t>
            </a:r>
          </a:p>
          <a:p>
            <a:pPr marL="0" indent="0">
              <a:buNone/>
            </a:pPr>
            <a:endParaRPr lang="en-US" sz="1500" dirty="0">
              <a:highlight>
                <a:srgbClr val="FFFF00"/>
              </a:highlight>
            </a:endParaRPr>
          </a:p>
          <a:p>
            <a:pPr marL="0" indent="0">
              <a:buNone/>
            </a:pPr>
            <a:r>
              <a:rPr lang="en-US" sz="3000" b="1" dirty="0"/>
              <a:t>3.	Model Development Life Cycle</a:t>
            </a:r>
          </a:p>
          <a:p>
            <a:pPr marL="0" indent="0">
              <a:buNone/>
            </a:pPr>
            <a:r>
              <a:rPr lang="en-US" sz="2600" dirty="0"/>
              <a:t>How are we going to do it?</a:t>
            </a:r>
          </a:p>
        </p:txBody>
      </p:sp>
    </p:spTree>
    <p:extLst>
      <p:ext uri="{BB962C8B-B14F-4D97-AF65-F5344CB8AC3E}">
        <p14:creationId xmlns:p14="http://schemas.microsoft.com/office/powerpoint/2010/main" val="234666624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Stakeholders – Traditional Approach</a:t>
            </a:r>
            <a:endParaRPr lang="en-US" sz="2400" dirty="0"/>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a:xfrm>
            <a:off x="838200" y="1610469"/>
            <a:ext cx="10515600" cy="4213225"/>
          </a:xfrm>
        </p:spPr>
        <p:txBody>
          <a:bodyPr>
            <a:normAutofit fontScale="92500" lnSpcReduction="20000"/>
          </a:bodyPr>
          <a:lstStyle/>
          <a:p>
            <a:r>
              <a:rPr lang="en-US" b="1" dirty="0">
                <a:highlight>
                  <a:srgbClr val="FFFF00"/>
                </a:highlight>
              </a:rPr>
              <a:t>Team Structure</a:t>
            </a:r>
            <a:r>
              <a:rPr lang="en-US" b="1" dirty="0"/>
              <a:t> </a:t>
            </a:r>
            <a:r>
              <a:rPr lang="en-US" dirty="0"/>
              <a:t>- Each team separately managing their own model</a:t>
            </a:r>
          </a:p>
          <a:p>
            <a:r>
              <a:rPr lang="en-US" b="1" dirty="0">
                <a:highlight>
                  <a:srgbClr val="FFFF00"/>
                </a:highlight>
              </a:rPr>
              <a:t>MDLC</a:t>
            </a:r>
            <a:r>
              <a:rPr lang="en-US" dirty="0"/>
              <a:t> - Formal model development lifecycle (MDLC) not necessarily followed</a:t>
            </a:r>
          </a:p>
          <a:p>
            <a:r>
              <a:rPr lang="en-US" b="1" dirty="0">
                <a:highlight>
                  <a:srgbClr val="FFFF00"/>
                </a:highlight>
              </a:rPr>
              <a:t>Roles &amp; Responsibilities</a:t>
            </a:r>
            <a:r>
              <a:rPr lang="en-US" dirty="0"/>
              <a:t> – Informal role distinction. One person, multiple hats</a:t>
            </a:r>
          </a:p>
          <a:p>
            <a:r>
              <a:rPr lang="en-US" b="1" dirty="0">
                <a:highlight>
                  <a:srgbClr val="FFFF00"/>
                </a:highlight>
              </a:rPr>
              <a:t>Model Steward</a:t>
            </a:r>
            <a:r>
              <a:rPr lang="en-US" b="1" dirty="0"/>
              <a:t> </a:t>
            </a:r>
            <a:r>
              <a:rPr lang="en-US" dirty="0"/>
              <a:t>- Model steward role not necessarily used</a:t>
            </a:r>
          </a:p>
          <a:p>
            <a:r>
              <a:rPr lang="en-US" b="1" dirty="0">
                <a:highlight>
                  <a:srgbClr val="FFFF00"/>
                </a:highlight>
              </a:rPr>
              <a:t>Decision Making</a:t>
            </a:r>
            <a:r>
              <a:rPr lang="en-US" dirty="0"/>
              <a:t> - Team lead can make modeling decisions largely in a silo</a:t>
            </a:r>
          </a:p>
          <a:p>
            <a:r>
              <a:rPr lang="en-US" b="1" dirty="0">
                <a:highlight>
                  <a:srgbClr val="FFFF00"/>
                </a:highlight>
              </a:rPr>
              <a:t>Prioritization</a:t>
            </a:r>
            <a:r>
              <a:rPr lang="en-US" dirty="0"/>
              <a:t> – Less of a need for a formal prioritization process. Stakeholders not competing for model development resources</a:t>
            </a:r>
          </a:p>
          <a:p>
            <a:r>
              <a:rPr lang="en-US" b="1" dirty="0">
                <a:highlight>
                  <a:srgbClr val="FFFF00"/>
                </a:highlight>
              </a:rPr>
              <a:t>Model Governance</a:t>
            </a:r>
            <a:r>
              <a:rPr lang="en-US" dirty="0"/>
              <a:t> – Centralized model governance group often setting standards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31</a:t>
            </a:fld>
            <a:endParaRPr lang="en-US" dirty="0"/>
          </a:p>
        </p:txBody>
      </p:sp>
    </p:spTree>
    <p:extLst>
      <p:ext uri="{BB962C8B-B14F-4D97-AF65-F5344CB8AC3E}">
        <p14:creationId xmlns:p14="http://schemas.microsoft.com/office/powerpoint/2010/main" val="2528606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Stakeholders – One Model Approach</a:t>
            </a:r>
            <a:endParaRPr lang="en-US" sz="2400" dirty="0"/>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a:xfrm>
            <a:off x="838200" y="1610469"/>
            <a:ext cx="10515600" cy="4213225"/>
          </a:xfrm>
        </p:spPr>
        <p:txBody>
          <a:bodyPr>
            <a:normAutofit fontScale="92500" lnSpcReduction="20000"/>
          </a:bodyPr>
          <a:lstStyle/>
          <a:p>
            <a:r>
              <a:rPr lang="en-US" b="1" dirty="0">
                <a:highlight>
                  <a:srgbClr val="FFFF00"/>
                </a:highlight>
              </a:rPr>
              <a:t>Team Structure</a:t>
            </a:r>
            <a:r>
              <a:rPr lang="en-US" b="1" dirty="0"/>
              <a:t> </a:t>
            </a:r>
            <a:r>
              <a:rPr lang="en-US" dirty="0"/>
              <a:t>– Centralized model development group</a:t>
            </a:r>
          </a:p>
          <a:p>
            <a:r>
              <a:rPr lang="en-US" b="1" dirty="0">
                <a:highlight>
                  <a:srgbClr val="FFFF00"/>
                </a:highlight>
              </a:rPr>
              <a:t>MDLC</a:t>
            </a:r>
            <a:r>
              <a:rPr lang="en-US" dirty="0"/>
              <a:t> - Formal MDLC needs to be followed given many stakeholders </a:t>
            </a:r>
          </a:p>
          <a:p>
            <a:r>
              <a:rPr lang="en-US" b="1" dirty="0">
                <a:highlight>
                  <a:srgbClr val="FFFF00"/>
                </a:highlight>
              </a:rPr>
              <a:t>Roles &amp; Responsibilities</a:t>
            </a:r>
            <a:r>
              <a:rPr lang="en-US" dirty="0"/>
              <a:t> – Formal role distinction. E.g. Developer, tester, user, and steward</a:t>
            </a:r>
          </a:p>
          <a:p>
            <a:r>
              <a:rPr lang="en-US" b="1" dirty="0">
                <a:highlight>
                  <a:srgbClr val="FFFF00"/>
                </a:highlight>
              </a:rPr>
              <a:t>Model Steward</a:t>
            </a:r>
            <a:r>
              <a:rPr lang="en-US" b="1" dirty="0"/>
              <a:t> </a:t>
            </a:r>
            <a:r>
              <a:rPr lang="en-US" dirty="0"/>
              <a:t>- Model steward role key</a:t>
            </a:r>
          </a:p>
          <a:p>
            <a:r>
              <a:rPr lang="en-US" b="1" dirty="0">
                <a:highlight>
                  <a:srgbClr val="FFFF00"/>
                </a:highlight>
              </a:rPr>
              <a:t>Decision Making</a:t>
            </a:r>
            <a:r>
              <a:rPr lang="en-US" dirty="0"/>
              <a:t> – Many stakeholders affected by decisions. Formal decision making process likely needed given number of stakeholders</a:t>
            </a:r>
          </a:p>
          <a:p>
            <a:r>
              <a:rPr lang="en-US" b="1" dirty="0">
                <a:highlight>
                  <a:srgbClr val="FFFF00"/>
                </a:highlight>
              </a:rPr>
              <a:t>Prioritization</a:t>
            </a:r>
            <a:r>
              <a:rPr lang="en-US" dirty="0"/>
              <a:t> – Many stakeholders asking for model changes and enhancements. Formal prioritization process likely needed</a:t>
            </a:r>
          </a:p>
          <a:p>
            <a:r>
              <a:rPr lang="en-US" b="1" dirty="0">
                <a:highlight>
                  <a:srgbClr val="FFFF00"/>
                </a:highlight>
              </a:rPr>
              <a:t>Model Governance</a:t>
            </a:r>
            <a:r>
              <a:rPr lang="en-US" dirty="0"/>
              <a:t> – Centralized model governance group often setting standards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32</a:t>
            </a:fld>
            <a:endParaRPr lang="en-US" dirty="0"/>
          </a:p>
        </p:txBody>
      </p:sp>
    </p:spTree>
    <p:extLst>
      <p:ext uri="{BB962C8B-B14F-4D97-AF65-F5344CB8AC3E}">
        <p14:creationId xmlns:p14="http://schemas.microsoft.com/office/powerpoint/2010/main" val="18127255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Roles &amp; Responsibilities</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33</a:t>
            </a:fld>
            <a:endParaRPr lang="en-US" dirty="0"/>
          </a:p>
        </p:txBody>
      </p:sp>
      <p:graphicFrame>
        <p:nvGraphicFramePr>
          <p:cNvPr id="9" name="Table 8">
            <a:extLst>
              <a:ext uri="{FF2B5EF4-FFF2-40B4-BE49-F238E27FC236}">
                <a16:creationId xmlns:a16="http://schemas.microsoft.com/office/drawing/2014/main" id="{443BEFB2-937B-4A02-B12F-BD43FDC54F84}"/>
              </a:ext>
            </a:extLst>
          </p:cNvPr>
          <p:cNvGraphicFramePr>
            <a:graphicFrameLocks noGrp="1"/>
          </p:cNvGraphicFramePr>
          <p:nvPr>
            <p:extLst/>
          </p:nvPr>
        </p:nvGraphicFramePr>
        <p:xfrm>
          <a:off x="838200" y="1601142"/>
          <a:ext cx="10515600" cy="3296920"/>
        </p:xfrm>
        <a:graphic>
          <a:graphicData uri="http://schemas.openxmlformats.org/drawingml/2006/table">
            <a:tbl>
              <a:tblPr firstRow="1" bandRow="1">
                <a:tableStyleId>{5C22544A-7EE6-4342-B048-85BDC9FD1C3A}</a:tableStyleId>
              </a:tblPr>
              <a:tblGrid>
                <a:gridCol w="1957253">
                  <a:extLst>
                    <a:ext uri="{9D8B030D-6E8A-4147-A177-3AD203B41FA5}">
                      <a16:colId xmlns:a16="http://schemas.microsoft.com/office/drawing/2014/main" val="1311789801"/>
                    </a:ext>
                  </a:extLst>
                </a:gridCol>
                <a:gridCol w="8558347">
                  <a:extLst>
                    <a:ext uri="{9D8B030D-6E8A-4147-A177-3AD203B41FA5}">
                      <a16:colId xmlns:a16="http://schemas.microsoft.com/office/drawing/2014/main" val="67333460"/>
                    </a:ext>
                  </a:extLst>
                </a:gridCol>
              </a:tblGrid>
              <a:tr h="0">
                <a:tc>
                  <a:txBody>
                    <a:bodyPr/>
                    <a:lstStyle/>
                    <a:p>
                      <a:r>
                        <a:rPr lang="en-US" sz="1800" b="1" dirty="0"/>
                        <a:t>Role</a:t>
                      </a:r>
                    </a:p>
                  </a:txBody>
                  <a:tcPr/>
                </a:tc>
                <a:tc>
                  <a:txBody>
                    <a:bodyPr/>
                    <a:lstStyle/>
                    <a:p>
                      <a:r>
                        <a:rPr lang="en-US" sz="1800" b="1" dirty="0"/>
                        <a:t>Description</a:t>
                      </a:r>
                    </a:p>
                  </a:txBody>
                  <a:tcPr/>
                </a:tc>
                <a:extLst>
                  <a:ext uri="{0D108BD9-81ED-4DB2-BD59-A6C34878D82A}">
                    <a16:rowId xmlns:a16="http://schemas.microsoft.com/office/drawing/2014/main" val="947808721"/>
                  </a:ext>
                </a:extLst>
              </a:tr>
              <a:tr h="370840">
                <a:tc>
                  <a:txBody>
                    <a:bodyPr/>
                    <a:lstStyle/>
                    <a:p>
                      <a:r>
                        <a:rPr lang="en-US" sz="1800" dirty="0"/>
                        <a:t>Developer</a:t>
                      </a:r>
                    </a:p>
                  </a:txBody>
                  <a:tcPr/>
                </a:tc>
                <a:tc>
                  <a:txBody>
                    <a:bodyPr/>
                    <a:lstStyle/>
                    <a:p>
                      <a:r>
                        <a:rPr lang="en-US" sz="1800" dirty="0"/>
                        <a:t>Responsible for coding the model according to requirements. Works with users to understand requirements and communicate necessary model simplifications</a:t>
                      </a:r>
                    </a:p>
                  </a:txBody>
                  <a:tcPr/>
                </a:tc>
                <a:extLst>
                  <a:ext uri="{0D108BD9-81ED-4DB2-BD59-A6C34878D82A}">
                    <a16:rowId xmlns:a16="http://schemas.microsoft.com/office/drawing/2014/main" val="1595866833"/>
                  </a:ext>
                </a:extLst>
              </a:tr>
              <a:tr h="370840">
                <a:tc>
                  <a:txBody>
                    <a:bodyPr/>
                    <a:lstStyle/>
                    <a:p>
                      <a:r>
                        <a:rPr lang="en-US" sz="1800" dirty="0"/>
                        <a:t>Tester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Responsible for testing model against requirements. Unique person from developer. Communicates testing findings to developer.</a:t>
                      </a:r>
                    </a:p>
                  </a:txBody>
                  <a:tcPr/>
                </a:tc>
                <a:extLst>
                  <a:ext uri="{0D108BD9-81ED-4DB2-BD59-A6C34878D82A}">
                    <a16:rowId xmlns:a16="http://schemas.microsoft.com/office/drawing/2014/main" val="2730452873"/>
                  </a:ext>
                </a:extLst>
              </a:tr>
              <a:tr h="370840">
                <a:tc>
                  <a:txBody>
                    <a:bodyPr/>
                    <a:lstStyle/>
                    <a:p>
                      <a:r>
                        <a:rPr lang="en-US" sz="1800" dirty="0"/>
                        <a:t>Steward</a:t>
                      </a:r>
                    </a:p>
                  </a:txBody>
                  <a:tcPr/>
                </a:tc>
                <a:tc>
                  <a:txBody>
                    <a:bodyPr/>
                    <a:lstStyle/>
                    <a:p>
                      <a:r>
                        <a:rPr lang="en-US" sz="1800" i="0" dirty="0"/>
                        <a:t>Responsible for governance of the change control process and model development lifecycle</a:t>
                      </a:r>
                    </a:p>
                  </a:txBody>
                  <a:tcPr/>
                </a:tc>
                <a:extLst>
                  <a:ext uri="{0D108BD9-81ED-4DB2-BD59-A6C34878D82A}">
                    <a16:rowId xmlns:a16="http://schemas.microsoft.com/office/drawing/2014/main" val="199233347"/>
                  </a:ext>
                </a:extLst>
              </a:tr>
              <a:tr h="370840">
                <a:tc>
                  <a:txBody>
                    <a:bodyPr/>
                    <a:lstStyle/>
                    <a:p>
                      <a:r>
                        <a:rPr lang="en-US" sz="1800" dirty="0"/>
                        <a:t>User</a:t>
                      </a:r>
                    </a:p>
                  </a:txBody>
                  <a:tcPr/>
                </a:tc>
                <a:tc>
                  <a:txBody>
                    <a:bodyPr/>
                    <a:lstStyle/>
                    <a:p>
                      <a:r>
                        <a:rPr lang="en-US" sz="1800" dirty="0"/>
                        <a:t>Uses model for intended purpose (e.g. reporting, analysis). Provides requirements for new changes to model developer.</a:t>
                      </a:r>
                    </a:p>
                  </a:txBody>
                  <a:tcPr/>
                </a:tc>
                <a:extLst>
                  <a:ext uri="{0D108BD9-81ED-4DB2-BD59-A6C34878D82A}">
                    <a16:rowId xmlns:a16="http://schemas.microsoft.com/office/drawing/2014/main" val="3432620660"/>
                  </a:ext>
                </a:extLst>
              </a:tr>
              <a:tr h="370840">
                <a:tc>
                  <a:txBody>
                    <a:bodyPr/>
                    <a:lstStyle/>
                    <a:p>
                      <a:r>
                        <a:rPr lang="en-US" sz="1800" dirty="0"/>
                        <a:t>Owner</a:t>
                      </a:r>
                    </a:p>
                  </a:txBody>
                  <a:tcPr/>
                </a:tc>
                <a:tc>
                  <a:txBody>
                    <a:bodyPr/>
                    <a:lstStyle/>
                    <a:p>
                      <a:r>
                        <a:rPr lang="en-US" sz="1800" dirty="0"/>
                        <a:t>Accountable for overall model.</a:t>
                      </a:r>
                    </a:p>
                  </a:txBody>
                  <a:tcPr/>
                </a:tc>
                <a:extLst>
                  <a:ext uri="{0D108BD9-81ED-4DB2-BD59-A6C34878D82A}">
                    <a16:rowId xmlns:a16="http://schemas.microsoft.com/office/drawing/2014/main" val="755323201"/>
                  </a:ext>
                </a:extLst>
              </a:tr>
            </a:tbl>
          </a:graphicData>
        </a:graphic>
      </p:graphicFrame>
      <p:sp>
        <p:nvSpPr>
          <p:cNvPr id="11" name="Content Placeholder 5">
            <a:extLst>
              <a:ext uri="{FF2B5EF4-FFF2-40B4-BE49-F238E27FC236}">
                <a16:creationId xmlns:a16="http://schemas.microsoft.com/office/drawing/2014/main" id="{DC30BE5A-998B-41AF-A11E-32C929F25D26}"/>
              </a:ext>
            </a:extLst>
          </p:cNvPr>
          <p:cNvSpPr>
            <a:spLocks noGrp="1"/>
          </p:cNvSpPr>
          <p:nvPr>
            <p:ph sz="quarter" idx="12"/>
          </p:nvPr>
        </p:nvSpPr>
        <p:spPr>
          <a:xfrm>
            <a:off x="838199" y="4922085"/>
            <a:ext cx="10515599" cy="974396"/>
          </a:xfrm>
          <a:ln>
            <a:solidFill>
              <a:schemeClr val="tx1"/>
            </a:solidFill>
          </a:ln>
        </p:spPr>
        <p:txBody>
          <a:bodyPr>
            <a:normAutofit/>
          </a:bodyPr>
          <a:lstStyle/>
          <a:p>
            <a:pPr marL="0" indent="0">
              <a:buNone/>
            </a:pPr>
            <a:r>
              <a:rPr lang="en-US" sz="1800" dirty="0"/>
              <a:t>Example roles and responsibilities for model development.</a:t>
            </a:r>
          </a:p>
          <a:p>
            <a:pPr marL="0" indent="0">
              <a:buNone/>
            </a:pPr>
            <a:r>
              <a:rPr lang="en-US" sz="1800" dirty="0"/>
              <a:t>In addition to the roles &amp; responsibilities themselves, both a strong model governance function, making sure the requisite checks and balances are occurring, and project management are important.</a:t>
            </a:r>
          </a:p>
        </p:txBody>
      </p:sp>
    </p:spTree>
    <p:extLst>
      <p:ext uri="{BB962C8B-B14F-4D97-AF65-F5344CB8AC3E}">
        <p14:creationId xmlns:p14="http://schemas.microsoft.com/office/powerpoint/2010/main" val="9959869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Roles &amp; Responsibilities</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34</a:t>
            </a:fld>
            <a:endParaRPr lang="en-US" dirty="0"/>
          </a:p>
        </p:txBody>
      </p:sp>
      <p:sp>
        <p:nvSpPr>
          <p:cNvPr id="6" name="Content Placeholder 5">
            <a:extLst>
              <a:ext uri="{FF2B5EF4-FFF2-40B4-BE49-F238E27FC236}">
                <a16:creationId xmlns:a16="http://schemas.microsoft.com/office/drawing/2014/main" id="{29905E8B-9FFC-4C2B-821A-E2440EAEBF48}"/>
              </a:ext>
            </a:extLst>
          </p:cNvPr>
          <p:cNvSpPr>
            <a:spLocks noGrp="1"/>
          </p:cNvSpPr>
          <p:nvPr>
            <p:ph sz="quarter" idx="12"/>
          </p:nvPr>
        </p:nvSpPr>
        <p:spPr>
          <a:xfrm>
            <a:off x="838200" y="1610469"/>
            <a:ext cx="10515600" cy="4213225"/>
          </a:xfrm>
        </p:spPr>
        <p:txBody>
          <a:bodyPr/>
          <a:lstStyle/>
          <a:p>
            <a:r>
              <a:rPr lang="en-US" dirty="0"/>
              <a:t>Benefits of well-defined roles &amp; responsibilities </a:t>
            </a:r>
          </a:p>
          <a:p>
            <a:pPr lvl="1"/>
            <a:r>
              <a:rPr lang="en-US" dirty="0"/>
              <a:t>Promote accountability</a:t>
            </a:r>
          </a:p>
          <a:p>
            <a:pPr lvl="1"/>
            <a:r>
              <a:rPr lang="en-US" dirty="0"/>
              <a:t>Create efficiencies</a:t>
            </a:r>
          </a:p>
          <a:p>
            <a:pPr lvl="1"/>
            <a:r>
              <a:rPr lang="en-US" dirty="0"/>
              <a:t>Avoid silos</a:t>
            </a:r>
          </a:p>
          <a:p>
            <a:pPr lvl="1"/>
            <a:r>
              <a:rPr lang="en-US" dirty="0"/>
              <a:t>Encourage talent mobility</a:t>
            </a:r>
          </a:p>
          <a:p>
            <a:r>
              <a:rPr lang="en-US" dirty="0"/>
              <a:t>Challenges with formal role distinction</a:t>
            </a:r>
          </a:p>
          <a:p>
            <a:pPr lvl="1"/>
            <a:r>
              <a:rPr lang="en-US" dirty="0"/>
              <a:t>Actuaries want to do everything</a:t>
            </a:r>
          </a:p>
          <a:p>
            <a:pPr lvl="1"/>
            <a:r>
              <a:rPr lang="en-US" dirty="0"/>
              <a:t>Things in the gray zone—who does it?</a:t>
            </a:r>
          </a:p>
          <a:p>
            <a:pPr lvl="1"/>
            <a:r>
              <a:rPr lang="en-US" dirty="0"/>
              <a:t>Missing the big picture</a:t>
            </a:r>
          </a:p>
          <a:p>
            <a:endParaRPr lang="en-US" dirty="0"/>
          </a:p>
          <a:p>
            <a:pPr lvl="1"/>
            <a:endParaRPr lang="en-US" dirty="0"/>
          </a:p>
          <a:p>
            <a:endParaRPr lang="en-US" dirty="0"/>
          </a:p>
          <a:p>
            <a:pPr lvl="1"/>
            <a:endParaRPr lang="en-US" dirty="0"/>
          </a:p>
        </p:txBody>
      </p:sp>
    </p:spTree>
    <p:extLst>
      <p:ext uri="{BB962C8B-B14F-4D97-AF65-F5344CB8AC3E}">
        <p14:creationId xmlns:p14="http://schemas.microsoft.com/office/powerpoint/2010/main" val="4327233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Simplified Model Development Life Cycle</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35</a:t>
            </a:fld>
            <a:endParaRPr lang="en-US" dirty="0"/>
          </a:p>
        </p:txBody>
      </p:sp>
      <p:graphicFrame>
        <p:nvGraphicFramePr>
          <p:cNvPr id="7" name="Table 6">
            <a:extLst>
              <a:ext uri="{FF2B5EF4-FFF2-40B4-BE49-F238E27FC236}">
                <a16:creationId xmlns:a16="http://schemas.microsoft.com/office/drawing/2014/main" id="{5DF904DD-DE92-474C-BE34-A88E20365F97}"/>
              </a:ext>
            </a:extLst>
          </p:cNvPr>
          <p:cNvGraphicFramePr>
            <a:graphicFrameLocks noGrp="1"/>
          </p:cNvGraphicFramePr>
          <p:nvPr>
            <p:extLst/>
          </p:nvPr>
        </p:nvGraphicFramePr>
        <p:xfrm>
          <a:off x="1200754" y="2047240"/>
          <a:ext cx="9498846" cy="2987040"/>
        </p:xfrm>
        <a:graphic>
          <a:graphicData uri="http://schemas.openxmlformats.org/drawingml/2006/table">
            <a:tbl>
              <a:tblPr firstRow="1" bandRow="1">
                <a:tableStyleId>{69CF1AB2-1976-4502-BF36-3FF5EA218861}</a:tableStyleId>
              </a:tblPr>
              <a:tblGrid>
                <a:gridCol w="1269246">
                  <a:extLst>
                    <a:ext uri="{9D8B030D-6E8A-4147-A177-3AD203B41FA5}">
                      <a16:colId xmlns:a16="http://schemas.microsoft.com/office/drawing/2014/main" val="431513401"/>
                    </a:ext>
                  </a:extLst>
                </a:gridCol>
                <a:gridCol w="1645920">
                  <a:extLst>
                    <a:ext uri="{9D8B030D-6E8A-4147-A177-3AD203B41FA5}">
                      <a16:colId xmlns:a16="http://schemas.microsoft.com/office/drawing/2014/main" val="1024373878"/>
                    </a:ext>
                  </a:extLst>
                </a:gridCol>
                <a:gridCol w="1645920">
                  <a:extLst>
                    <a:ext uri="{9D8B030D-6E8A-4147-A177-3AD203B41FA5}">
                      <a16:colId xmlns:a16="http://schemas.microsoft.com/office/drawing/2014/main" val="3855408379"/>
                    </a:ext>
                  </a:extLst>
                </a:gridCol>
                <a:gridCol w="1645920">
                  <a:extLst>
                    <a:ext uri="{9D8B030D-6E8A-4147-A177-3AD203B41FA5}">
                      <a16:colId xmlns:a16="http://schemas.microsoft.com/office/drawing/2014/main" val="2982254399"/>
                    </a:ext>
                  </a:extLst>
                </a:gridCol>
                <a:gridCol w="1645920">
                  <a:extLst>
                    <a:ext uri="{9D8B030D-6E8A-4147-A177-3AD203B41FA5}">
                      <a16:colId xmlns:a16="http://schemas.microsoft.com/office/drawing/2014/main" val="2526190910"/>
                    </a:ext>
                  </a:extLst>
                </a:gridCol>
                <a:gridCol w="1645920">
                  <a:extLst>
                    <a:ext uri="{9D8B030D-6E8A-4147-A177-3AD203B41FA5}">
                      <a16:colId xmlns:a16="http://schemas.microsoft.com/office/drawing/2014/main" val="3540424034"/>
                    </a:ext>
                  </a:extLst>
                </a:gridCol>
              </a:tblGrid>
              <a:tr h="370840">
                <a:tc>
                  <a:txBody>
                    <a:bodyPr/>
                    <a:lstStyle/>
                    <a:p>
                      <a:endParaRPr lang="en-US" sz="20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Request &amp; Prioritize</a:t>
                      </a: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Design</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Develop</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Test</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Release</a:t>
                      </a: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37510799"/>
                  </a:ext>
                </a:extLst>
              </a:tr>
              <a:tr h="370840">
                <a:tc>
                  <a:txBody>
                    <a:bodyPr/>
                    <a:lstStyle/>
                    <a:p>
                      <a:r>
                        <a:rPr lang="en-US" sz="2000" b="0" dirty="0">
                          <a:solidFill>
                            <a:sysClr val="windowText" lastClr="000000"/>
                          </a:solidFill>
                        </a:rPr>
                        <a:t>Developer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pPr algn="l"/>
                      <a:r>
                        <a:rPr lang="en-US" sz="2000" b="0" dirty="0">
                          <a:solidFill>
                            <a:sysClr val="windowText" lastClr="000000"/>
                          </a:solidFill>
                        </a:rPr>
                        <a:t>X</a:t>
                      </a: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rgbClr val="FF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rgbClr val="FF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ysClr val="windowText" lastClr="000000"/>
                        </a:solidFill>
                      </a:endParaRP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rgbClr val="FF0000"/>
                        </a:solidFill>
                      </a:endParaRP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332230865"/>
                  </a:ext>
                </a:extLst>
              </a:tr>
              <a:tr h="370840">
                <a:tc>
                  <a:txBody>
                    <a:bodyPr/>
                    <a:lstStyle/>
                    <a:p>
                      <a:r>
                        <a:rPr lang="en-US" sz="2000" b="0" dirty="0">
                          <a:solidFill>
                            <a:sysClr val="windowText" lastClr="000000"/>
                          </a:solidFill>
                        </a:rPr>
                        <a:t>Tester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ysClr val="windowText" lastClr="000000"/>
                        </a:solidFill>
                      </a:endParaRP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ysClr val="windowText" lastClr="000000"/>
                        </a:solidFill>
                      </a:endParaRP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ysClr val="windowText" lastClr="000000"/>
                        </a:solidFill>
                      </a:endParaRP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rgbClr val="FF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rgbClr val="FF0000"/>
                          </a:solidFill>
                        </a:rPr>
                        <a:t>X</a:t>
                      </a: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6949941"/>
                  </a:ext>
                </a:extLst>
              </a:tr>
              <a:tr h="370840">
                <a:tc>
                  <a:txBody>
                    <a:bodyPr/>
                    <a:lstStyle/>
                    <a:p>
                      <a:r>
                        <a:rPr lang="en-US" sz="2000" b="0" dirty="0">
                          <a:solidFill>
                            <a:sysClr val="windowText" lastClr="000000"/>
                          </a:solidFill>
                        </a:rPr>
                        <a:t>Steward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925695163"/>
                  </a:ext>
                </a:extLst>
              </a:tr>
              <a:tr h="370840">
                <a:tc>
                  <a:txBody>
                    <a:bodyPr/>
                    <a:lstStyle/>
                    <a:p>
                      <a:r>
                        <a:rPr lang="en-US" sz="2000" b="0" dirty="0">
                          <a:solidFill>
                            <a:sysClr val="windowText" lastClr="000000"/>
                          </a:solidFill>
                        </a:rPr>
                        <a:t>User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rgbClr val="FF0000"/>
                          </a:solidFill>
                        </a:rPr>
                        <a:t>X</a:t>
                      </a: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endParaRPr lang="en-US" sz="2000" b="0" dirty="0">
                        <a:solidFill>
                          <a:sysClr val="windowText" lastClr="000000"/>
                        </a:solidFill>
                      </a:endParaRP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tc>
                  <a:txBody>
                    <a:bodyPr/>
                    <a:lstStyle/>
                    <a:p>
                      <a:r>
                        <a:rPr lang="en-US" sz="2000" b="0" dirty="0">
                          <a:solidFill>
                            <a:sysClr val="windowText" lastClr="000000"/>
                          </a:solidFill>
                        </a:rPr>
                        <a:t>X</a:t>
                      </a: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635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3213568424"/>
                  </a:ext>
                </a:extLst>
              </a:tr>
              <a:tr h="370840">
                <a:tc>
                  <a:txBody>
                    <a:bodyPr/>
                    <a:lstStyle/>
                    <a:p>
                      <a:endParaRPr lang="en-US" sz="2000" b="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Requirements</a:t>
                      </a:r>
                    </a:p>
                  </a:txBody>
                  <a:tcPr>
                    <a:lnL w="12700" cap="flat" cmpd="sng" algn="ctr">
                      <a:solidFill>
                        <a:schemeClr val="tx1"/>
                      </a:solidFill>
                      <a:prstDash val="solid"/>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Design blueprints</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Sandbox model</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Testing artifacts</a:t>
                      </a:r>
                    </a:p>
                  </a:txBody>
                  <a:tcPr>
                    <a:lnL w="6350" cap="flat" cmpd="sng" algn="ctr">
                      <a:solidFill>
                        <a:schemeClr val="tx1"/>
                      </a:solidFill>
                      <a:prstDash val="sysDot"/>
                      <a:round/>
                      <a:headEnd type="none" w="med" len="med"/>
                      <a:tailEnd type="none" w="med" len="med"/>
                    </a:lnL>
                    <a:lnR w="6350" cap="flat" cmpd="sng" algn="ctr">
                      <a:solidFill>
                        <a:schemeClr val="tx1"/>
                      </a:solidFill>
                      <a:prstDash val="sysDot"/>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2000" b="0" dirty="0">
                          <a:solidFill>
                            <a:sysClr val="windowText" lastClr="000000"/>
                          </a:solidFill>
                        </a:rPr>
                        <a:t>Production model</a:t>
                      </a:r>
                    </a:p>
                  </a:txBody>
                  <a:tcPr>
                    <a:lnL w="635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1183193"/>
                  </a:ext>
                </a:extLst>
              </a:tr>
            </a:tbl>
          </a:graphicData>
        </a:graphic>
      </p:graphicFrame>
      <p:sp>
        <p:nvSpPr>
          <p:cNvPr id="8" name="Arrow: Right 7">
            <a:extLst>
              <a:ext uri="{FF2B5EF4-FFF2-40B4-BE49-F238E27FC236}">
                <a16:creationId xmlns:a16="http://schemas.microsoft.com/office/drawing/2014/main" id="{6A03EC03-ACEB-47E5-8A27-8D7E628E47ED}"/>
              </a:ext>
            </a:extLst>
          </p:cNvPr>
          <p:cNvSpPr/>
          <p:nvPr/>
        </p:nvSpPr>
        <p:spPr>
          <a:xfrm>
            <a:off x="1200753" y="5164635"/>
            <a:ext cx="10153043" cy="679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Project Management</a:t>
            </a:r>
          </a:p>
        </p:txBody>
      </p:sp>
      <p:sp>
        <p:nvSpPr>
          <p:cNvPr id="9" name="Arrow: Right 8">
            <a:extLst>
              <a:ext uri="{FF2B5EF4-FFF2-40B4-BE49-F238E27FC236}">
                <a16:creationId xmlns:a16="http://schemas.microsoft.com/office/drawing/2014/main" id="{0EA2A9E8-961F-440E-8D3D-C91175B2EAEC}"/>
              </a:ext>
            </a:extLst>
          </p:cNvPr>
          <p:cNvSpPr/>
          <p:nvPr/>
        </p:nvSpPr>
        <p:spPr>
          <a:xfrm rot="5400000">
            <a:off x="9782375" y="3391189"/>
            <a:ext cx="3367671" cy="6797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Model Governance</a:t>
            </a:r>
          </a:p>
        </p:txBody>
      </p:sp>
    </p:spTree>
    <p:extLst>
      <p:ext uri="{BB962C8B-B14F-4D97-AF65-F5344CB8AC3E}">
        <p14:creationId xmlns:p14="http://schemas.microsoft.com/office/powerpoint/2010/main" val="35476453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Governance &amp; Stakeholders</a:t>
            </a:r>
            <a:br>
              <a:rPr lang="en-US" dirty="0"/>
            </a:br>
            <a:r>
              <a:rPr lang="en-US" sz="2400" dirty="0">
                <a:solidFill>
                  <a:srgbClr val="024D7C"/>
                </a:solidFill>
              </a:rPr>
              <a:t>Takeaways</a:t>
            </a:r>
            <a:endParaRPr lang="en-US" sz="24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36</a:t>
            </a:fld>
            <a:endParaRPr lang="en-US" dirty="0"/>
          </a:p>
        </p:txBody>
      </p:sp>
      <p:sp>
        <p:nvSpPr>
          <p:cNvPr id="6" name="Content Placeholder 5">
            <a:extLst>
              <a:ext uri="{FF2B5EF4-FFF2-40B4-BE49-F238E27FC236}">
                <a16:creationId xmlns:a16="http://schemas.microsoft.com/office/drawing/2014/main" id="{29905E8B-9FFC-4C2B-821A-E2440EAEBF48}"/>
              </a:ext>
            </a:extLst>
          </p:cNvPr>
          <p:cNvSpPr>
            <a:spLocks noGrp="1"/>
          </p:cNvSpPr>
          <p:nvPr>
            <p:ph sz="quarter" idx="12"/>
          </p:nvPr>
        </p:nvSpPr>
        <p:spPr>
          <a:xfrm>
            <a:off x="838200" y="1610469"/>
            <a:ext cx="10515600" cy="4213225"/>
          </a:xfrm>
        </p:spPr>
        <p:txBody>
          <a:bodyPr>
            <a:normAutofit fontScale="92500" lnSpcReduction="10000"/>
          </a:bodyPr>
          <a:lstStyle/>
          <a:p>
            <a:r>
              <a:rPr lang="en-US" dirty="0"/>
              <a:t>Well-defined roles &amp; responsibilities useful whether centralized or  localized modeling team</a:t>
            </a:r>
          </a:p>
          <a:p>
            <a:r>
              <a:rPr lang="en-US" dirty="0"/>
              <a:t>The degree to which formal role distinction is needed is dependent on your company’s goals and specific needs; advantages and disadvantages of centralized modeling team</a:t>
            </a:r>
          </a:p>
          <a:p>
            <a:r>
              <a:rPr lang="en-US" dirty="0"/>
              <a:t>Role distinction requires even greater communication! Formal procedures are not sufficient—your actuaries need to talk to each other</a:t>
            </a:r>
          </a:p>
          <a:p>
            <a:r>
              <a:rPr lang="en-US" dirty="0"/>
              <a:t>It’s always possible to do more. Use a risk-based approach for governance, and prioritize model changes with what’s most impactful</a:t>
            </a:r>
          </a:p>
          <a:p>
            <a:r>
              <a:rPr lang="en-US" dirty="0"/>
              <a:t>Too many cooks spoil the broth; if shared model components, set clear decision makers and accountability</a:t>
            </a:r>
          </a:p>
          <a:p>
            <a:endParaRPr lang="en-US" dirty="0"/>
          </a:p>
          <a:p>
            <a:pPr lvl="1"/>
            <a:endParaRPr lang="en-US" dirty="0"/>
          </a:p>
          <a:p>
            <a:endParaRPr lang="en-US" dirty="0"/>
          </a:p>
          <a:p>
            <a:pPr lvl="1"/>
            <a:endParaRPr lang="en-US" dirty="0"/>
          </a:p>
        </p:txBody>
      </p:sp>
    </p:spTree>
    <p:extLst>
      <p:ext uri="{BB962C8B-B14F-4D97-AF65-F5344CB8AC3E}">
        <p14:creationId xmlns:p14="http://schemas.microsoft.com/office/powerpoint/2010/main" val="41724441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stewards can manage model risk</a:t>
            </a:r>
          </a:p>
        </p:txBody>
      </p:sp>
    </p:spTree>
    <p:extLst>
      <p:ext uri="{BB962C8B-B14F-4D97-AF65-F5344CB8AC3E}">
        <p14:creationId xmlns:p14="http://schemas.microsoft.com/office/powerpoint/2010/main" val="29921508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sz="4400" dirty="0"/>
              <a:t>How stewards can manage model risk (1/3)</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a:bodyPr>
          <a:lstStyle/>
          <a:p>
            <a:r>
              <a:rPr lang="en-US" sz="4000" dirty="0"/>
              <a:t>Keep model documentation updated</a:t>
            </a:r>
          </a:p>
          <a:p>
            <a:pPr lvl="1"/>
            <a:r>
              <a:rPr lang="en-US" sz="2800" dirty="0"/>
              <a:t>Business requirements</a:t>
            </a:r>
          </a:p>
          <a:p>
            <a:pPr lvl="2"/>
            <a:r>
              <a:rPr lang="en-US" sz="2400" dirty="0"/>
              <a:t>Functional and other requirements</a:t>
            </a:r>
          </a:p>
          <a:p>
            <a:pPr lvl="2"/>
            <a:r>
              <a:rPr lang="en-US" sz="2400" dirty="0"/>
              <a:t>Users, uses, and stakeholders</a:t>
            </a:r>
          </a:p>
          <a:p>
            <a:pPr lvl="2"/>
            <a:r>
              <a:rPr lang="en-US" sz="2400" dirty="0"/>
              <a:t>Input dependencies</a:t>
            </a:r>
          </a:p>
          <a:p>
            <a:pPr lvl="2"/>
            <a:r>
              <a:rPr lang="en-US" sz="2400" dirty="0"/>
              <a:t>Output requirements</a:t>
            </a:r>
          </a:p>
          <a:p>
            <a:pPr lvl="1"/>
            <a:r>
              <a:rPr lang="en-US" sz="2800" dirty="0"/>
              <a:t>Model procedures </a:t>
            </a:r>
          </a:p>
          <a:p>
            <a:pPr lvl="1"/>
            <a:r>
              <a:rPr lang="en-US" sz="2800" dirty="0"/>
              <a:t>Model uses and limitations</a:t>
            </a:r>
          </a:p>
          <a:p>
            <a:pPr lvl="1"/>
            <a:r>
              <a:rPr lang="en-US" sz="2800" dirty="0"/>
              <a:t>Understand and document model approximations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38</a:t>
            </a:fld>
            <a:endParaRPr lang="en-US" dirty="0"/>
          </a:p>
        </p:txBody>
      </p:sp>
    </p:spTree>
    <p:extLst>
      <p:ext uri="{BB962C8B-B14F-4D97-AF65-F5344CB8AC3E}">
        <p14:creationId xmlns:p14="http://schemas.microsoft.com/office/powerpoint/2010/main" val="34107917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sz="4400" dirty="0"/>
              <a:t>How stewards can manage model risk (2/3)</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lstStyle/>
          <a:p>
            <a:r>
              <a:rPr lang="en-US" sz="4000" dirty="0"/>
              <a:t>Understand model design</a:t>
            </a:r>
            <a:endParaRPr lang="en-US" dirty="0"/>
          </a:p>
          <a:p>
            <a:pPr lvl="1"/>
            <a:r>
              <a:rPr lang="en-US" sz="2800" dirty="0"/>
              <a:t>Understand choices made when model was created</a:t>
            </a:r>
          </a:p>
          <a:p>
            <a:pPr lvl="1"/>
            <a:r>
              <a:rPr lang="en-US" sz="2800" dirty="0"/>
              <a:t>Understand limitations of model created by choices</a:t>
            </a:r>
          </a:p>
          <a:p>
            <a:r>
              <a:rPr lang="en-US" sz="4000" dirty="0"/>
              <a:t>Ensure model specifications understood</a:t>
            </a:r>
          </a:p>
          <a:p>
            <a:r>
              <a:rPr lang="en-US" sz="4000" dirty="0"/>
              <a:t>Confirm model coding consistent with specifications</a:t>
            </a:r>
          </a:p>
          <a:p>
            <a:pPr lvl="1"/>
            <a:endParaRPr lang="en-US" sz="2800" dirty="0"/>
          </a:p>
          <a:p>
            <a:pPr marL="0" indent="0">
              <a:buNone/>
            </a:pP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39</a:t>
            </a:fld>
            <a:endParaRPr lang="en-US" dirty="0"/>
          </a:p>
        </p:txBody>
      </p:sp>
    </p:spTree>
    <p:extLst>
      <p:ext uri="{BB962C8B-B14F-4D97-AF65-F5344CB8AC3E}">
        <p14:creationId xmlns:p14="http://schemas.microsoft.com/office/powerpoint/2010/main" val="1598329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endParaRPr lang="en-US" sz="2400" dirty="0"/>
          </a:p>
        </p:txBody>
      </p:sp>
    </p:spTree>
    <p:extLst>
      <p:ext uri="{BB962C8B-B14F-4D97-AF65-F5344CB8AC3E}">
        <p14:creationId xmlns:p14="http://schemas.microsoft.com/office/powerpoint/2010/main" val="25242400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sz="4400" dirty="0"/>
              <a:t>How stewards can manage model risk (3/3)</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a:bodyPr>
          <a:lstStyle/>
          <a:p>
            <a:r>
              <a:rPr lang="en-US" sz="4000" dirty="0"/>
              <a:t>Ensure controls and current and effective</a:t>
            </a:r>
            <a:r>
              <a:rPr lang="en-US" sz="3200" dirty="0"/>
              <a:t> </a:t>
            </a:r>
            <a:endParaRPr lang="en-US" sz="2800" dirty="0"/>
          </a:p>
          <a:p>
            <a:r>
              <a:rPr lang="en-US" sz="4000" dirty="0"/>
              <a:t>Validate data and model input</a:t>
            </a:r>
          </a:p>
          <a:p>
            <a:pPr lvl="1"/>
            <a:r>
              <a:rPr lang="en-US" sz="2800" dirty="0"/>
              <a:t>Formal or informal controls to tie model statistics to source</a:t>
            </a:r>
          </a:p>
          <a:p>
            <a:r>
              <a:rPr lang="en-US" sz="4000" dirty="0"/>
              <a:t>Promote understanding of model output</a:t>
            </a:r>
            <a:endParaRPr lang="en-US" sz="32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40</a:t>
            </a:fld>
            <a:endParaRPr lang="en-US" dirty="0"/>
          </a:p>
        </p:txBody>
      </p:sp>
    </p:spTree>
    <p:extLst>
      <p:ext uri="{BB962C8B-B14F-4D97-AF65-F5344CB8AC3E}">
        <p14:creationId xmlns:p14="http://schemas.microsoft.com/office/powerpoint/2010/main" val="13898534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stewards and stakeholders can make models better</a:t>
            </a:r>
          </a:p>
        </p:txBody>
      </p:sp>
    </p:spTree>
    <p:extLst>
      <p:ext uri="{BB962C8B-B14F-4D97-AF65-F5344CB8AC3E}">
        <p14:creationId xmlns:p14="http://schemas.microsoft.com/office/powerpoint/2010/main" val="38595599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fontScale="90000"/>
          </a:bodyPr>
          <a:lstStyle/>
          <a:p>
            <a:r>
              <a:rPr lang="en-US" sz="4400" dirty="0"/>
              <a:t>How stewards and stakeholders can make models better (1/2)</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a:bodyPr>
          <a:lstStyle/>
          <a:p>
            <a:endParaRPr lang="en-US" sz="4000" dirty="0"/>
          </a:p>
          <a:p>
            <a:r>
              <a:rPr lang="en-US" sz="4000" dirty="0"/>
              <a:t>Keep and prioritize a “day 2” list</a:t>
            </a:r>
          </a:p>
          <a:p>
            <a:pPr lvl="1"/>
            <a:r>
              <a:rPr lang="en-US" sz="2800" dirty="0"/>
              <a:t>New and upcoming business requirements</a:t>
            </a:r>
          </a:p>
          <a:p>
            <a:pPr lvl="2"/>
            <a:r>
              <a:rPr lang="en-US" sz="2400" dirty="0"/>
              <a:t>New regulations/regulatory requirements</a:t>
            </a:r>
          </a:p>
          <a:p>
            <a:pPr lvl="2"/>
            <a:r>
              <a:rPr lang="en-US" sz="2400" dirty="0"/>
              <a:t>Items and functionality desired but not currently in model</a:t>
            </a:r>
          </a:p>
          <a:p>
            <a:pPr lvl="2"/>
            <a:r>
              <a:rPr lang="en-US" sz="2400" dirty="0"/>
              <a:t>Functionality to model new and upcoming products</a:t>
            </a:r>
          </a:p>
          <a:p>
            <a:pPr lvl="1"/>
            <a:r>
              <a:rPr lang="en-US" sz="2800" dirty="0"/>
              <a:t>New / potentially improved IT processes </a:t>
            </a:r>
          </a:p>
          <a:p>
            <a:pPr lvl="1"/>
            <a:r>
              <a:rPr lang="en-US" sz="2800" dirty="0"/>
              <a:t>Remove approximations (when appropriate)</a:t>
            </a:r>
          </a:p>
          <a:p>
            <a:pPr lvl="1"/>
            <a:endParaRPr lang="en-US" sz="28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42</a:t>
            </a:fld>
            <a:endParaRPr lang="en-US" dirty="0"/>
          </a:p>
        </p:txBody>
      </p:sp>
    </p:spTree>
    <p:extLst>
      <p:ext uri="{BB962C8B-B14F-4D97-AF65-F5344CB8AC3E}">
        <p14:creationId xmlns:p14="http://schemas.microsoft.com/office/powerpoint/2010/main" val="13549471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fontScale="90000"/>
          </a:bodyPr>
          <a:lstStyle/>
          <a:p>
            <a:r>
              <a:rPr lang="en-US" sz="4400" dirty="0"/>
              <a:t>How stewards and stakeholders can make models better (2/2)</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a:xfrm>
            <a:off x="838200" y="1946031"/>
            <a:ext cx="10515600" cy="3877663"/>
          </a:xfrm>
        </p:spPr>
        <p:txBody>
          <a:bodyPr>
            <a:normAutofit/>
          </a:bodyPr>
          <a:lstStyle/>
          <a:p>
            <a:r>
              <a:rPr lang="en-US" sz="4000" dirty="0"/>
              <a:t>Allow models to evolve with stakeholder needs</a:t>
            </a:r>
          </a:p>
          <a:p>
            <a:r>
              <a:rPr lang="en-US" sz="4000" dirty="0"/>
              <a:t>Consider model life cycle to allocate resources appropriately</a:t>
            </a:r>
          </a:p>
          <a:p>
            <a:pPr lvl="1"/>
            <a:r>
              <a:rPr lang="en-US" sz="2800" dirty="0"/>
              <a:t>Suitability of current platform to support future requirements</a:t>
            </a:r>
            <a:endParaRPr lang="en-US" sz="2400" dirty="0"/>
          </a:p>
          <a:p>
            <a:pPr marL="457200" lvl="1" indent="0">
              <a:buNone/>
            </a:pPr>
            <a:endParaRPr lang="en-US" sz="2800" dirty="0"/>
          </a:p>
          <a:p>
            <a:endParaRPr lang="en-US" sz="4000"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43</a:t>
            </a:fld>
            <a:endParaRPr lang="en-US" dirty="0"/>
          </a:p>
        </p:txBody>
      </p:sp>
    </p:spTree>
    <p:extLst>
      <p:ext uri="{BB962C8B-B14F-4D97-AF65-F5344CB8AC3E}">
        <p14:creationId xmlns:p14="http://schemas.microsoft.com/office/powerpoint/2010/main" val="12425771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of results</a:t>
            </a:r>
          </a:p>
        </p:txBody>
      </p:sp>
    </p:spTree>
    <p:extLst>
      <p:ext uri="{BB962C8B-B14F-4D97-AF65-F5344CB8AC3E}">
        <p14:creationId xmlns:p14="http://schemas.microsoft.com/office/powerpoint/2010/main" val="305192629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sz="4400" dirty="0"/>
              <a:t>Communication of results - model output</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a:bodyPr>
          <a:lstStyle/>
          <a:p>
            <a:r>
              <a:rPr lang="en-US" sz="4000" dirty="0"/>
              <a:t>Understand model output and limitations </a:t>
            </a:r>
          </a:p>
          <a:p>
            <a:pPr lvl="1"/>
            <a:r>
              <a:rPr lang="en-US" sz="2800" dirty="0"/>
              <a:t>Document users and intended uses</a:t>
            </a:r>
            <a:endParaRPr lang="en-US" sz="2400" dirty="0"/>
          </a:p>
          <a:p>
            <a:pPr lvl="1"/>
            <a:r>
              <a:rPr lang="en-US" sz="2800" dirty="0"/>
              <a:t>Address known limitations </a:t>
            </a:r>
          </a:p>
          <a:p>
            <a:pPr lvl="1"/>
            <a:r>
              <a:rPr lang="en-US" sz="2800" dirty="0"/>
              <a:t>Communicate limitations to stakeholders</a:t>
            </a:r>
          </a:p>
          <a:p>
            <a:r>
              <a:rPr lang="en-US" sz="4000" dirty="0"/>
              <a:t>Develop output based on stakeholder needs</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45</a:t>
            </a:fld>
            <a:endParaRPr lang="en-US" dirty="0"/>
          </a:p>
        </p:txBody>
      </p:sp>
    </p:spTree>
    <p:extLst>
      <p:ext uri="{BB962C8B-B14F-4D97-AF65-F5344CB8AC3E}">
        <p14:creationId xmlns:p14="http://schemas.microsoft.com/office/powerpoint/2010/main" val="169118624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normAutofit/>
          </a:bodyPr>
          <a:lstStyle/>
          <a:p>
            <a:r>
              <a:rPr lang="en-US" sz="4400" dirty="0"/>
              <a:t>Effective communication of results </a:t>
            </a:r>
            <a:r>
              <a:rPr lang="en-US" dirty="0"/>
              <a:t> </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a:bodyPr>
          <a:lstStyle/>
          <a:p>
            <a:r>
              <a:rPr lang="en-US" sz="4000" dirty="0"/>
              <a:t>Focus on conclusions of analysis </a:t>
            </a:r>
          </a:p>
          <a:p>
            <a:pPr lvl="1"/>
            <a:r>
              <a:rPr lang="en-US" sz="2800" dirty="0"/>
              <a:t>Focus on conclusions, but include detail of process</a:t>
            </a:r>
            <a:endParaRPr lang="en-US" sz="2400" dirty="0"/>
          </a:p>
          <a:p>
            <a:r>
              <a:rPr lang="en-US" sz="4000" dirty="0"/>
              <a:t>Use charts, diagrams, and pictures when practical</a:t>
            </a:r>
          </a:p>
          <a:p>
            <a:r>
              <a:rPr lang="en-US" sz="4000" dirty="0"/>
              <a:t>Use executive summary, detail, appendix</a:t>
            </a:r>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46</a:t>
            </a:fld>
            <a:endParaRPr lang="en-US" dirty="0"/>
          </a:p>
        </p:txBody>
      </p:sp>
    </p:spTree>
    <p:extLst>
      <p:ext uri="{BB962C8B-B14F-4D97-AF65-F5344CB8AC3E}">
        <p14:creationId xmlns:p14="http://schemas.microsoft.com/office/powerpoint/2010/main" val="34416496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Communication of results – example 1</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normAutofit fontScale="85000" lnSpcReduction="20000"/>
          </a:bodyPr>
          <a:lstStyle/>
          <a:p>
            <a:r>
              <a:rPr lang="en-US" sz="3600" dirty="0"/>
              <a:t>Traditional 401(k) plans are funded with pre-tax contributions.  Earnings are tax deferred.  Contributions and earnings are taxed as ordinary income on withdrawal.  Non-qualified distributions under age 59½  may have additional 10% penalty tax.</a:t>
            </a:r>
          </a:p>
          <a:p>
            <a:r>
              <a:rPr lang="en-US" sz="3600" dirty="0"/>
              <a:t>Roth 401(k) plans are funded with after tax contributions. Earnings are tax deferred. Contributions can be withdrawn tax free.  Qualified distributions of earnings (over age 59½ with plan contributions for 5 years) can be withdrawn tax free. Non-qualified distributions have earnings taxed and may have additional 10% penalty tax.</a:t>
            </a:r>
          </a:p>
          <a:p>
            <a:r>
              <a:rPr lang="en-US" sz="3600" dirty="0"/>
              <a:t>Rules above are simplified for presentation purposes</a:t>
            </a:r>
          </a:p>
          <a:p>
            <a:pPr marL="0" indent="0">
              <a:buNone/>
            </a:pP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47</a:t>
            </a:fld>
            <a:endParaRPr lang="en-US" dirty="0"/>
          </a:p>
        </p:txBody>
      </p:sp>
    </p:spTree>
    <p:extLst>
      <p:ext uri="{BB962C8B-B14F-4D97-AF65-F5344CB8AC3E}">
        <p14:creationId xmlns:p14="http://schemas.microsoft.com/office/powerpoint/2010/main" val="25399475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Communication of results – example 1</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lstStyle/>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48</a:t>
            </a:fld>
            <a:endParaRPr lang="en-US" dirty="0"/>
          </a:p>
        </p:txBody>
      </p:sp>
      <p:graphicFrame>
        <p:nvGraphicFramePr>
          <p:cNvPr id="6" name="Table 5">
            <a:extLst>
              <a:ext uri="{FF2B5EF4-FFF2-40B4-BE49-F238E27FC236}">
                <a16:creationId xmlns:a16="http://schemas.microsoft.com/office/drawing/2014/main" id="{44C99C22-8F1E-4AB5-9E04-24022A20E8E8}"/>
              </a:ext>
            </a:extLst>
          </p:cNvPr>
          <p:cNvGraphicFramePr>
            <a:graphicFrameLocks noGrp="1"/>
          </p:cNvGraphicFramePr>
          <p:nvPr>
            <p:extLst/>
          </p:nvPr>
        </p:nvGraphicFramePr>
        <p:xfrm>
          <a:off x="989901" y="1347536"/>
          <a:ext cx="8129861" cy="3474720"/>
        </p:xfrm>
        <a:graphic>
          <a:graphicData uri="http://schemas.openxmlformats.org/drawingml/2006/table">
            <a:tbl>
              <a:tblPr firstRow="1" bandRow="1">
                <a:tableStyleId>{5C22544A-7EE6-4342-B048-85BDC9FD1C3A}</a:tableStyleId>
              </a:tblPr>
              <a:tblGrid>
                <a:gridCol w="2860646">
                  <a:extLst>
                    <a:ext uri="{9D8B030D-6E8A-4147-A177-3AD203B41FA5}">
                      <a16:colId xmlns:a16="http://schemas.microsoft.com/office/drawing/2014/main" val="2838257590"/>
                    </a:ext>
                  </a:extLst>
                </a:gridCol>
                <a:gridCol w="2559261">
                  <a:extLst>
                    <a:ext uri="{9D8B030D-6E8A-4147-A177-3AD203B41FA5}">
                      <a16:colId xmlns:a16="http://schemas.microsoft.com/office/drawing/2014/main" val="4066192838"/>
                    </a:ext>
                  </a:extLst>
                </a:gridCol>
                <a:gridCol w="2709954">
                  <a:extLst>
                    <a:ext uri="{9D8B030D-6E8A-4147-A177-3AD203B41FA5}">
                      <a16:colId xmlns:a16="http://schemas.microsoft.com/office/drawing/2014/main" val="2716821593"/>
                    </a:ext>
                  </a:extLst>
                </a:gridCol>
              </a:tblGrid>
              <a:tr h="259490">
                <a:tc>
                  <a:txBody>
                    <a:bodyPr/>
                    <a:lstStyle/>
                    <a:p>
                      <a:endParaRPr lang="en-US" dirty="0"/>
                    </a:p>
                  </a:txBody>
                  <a:tcPr/>
                </a:tc>
                <a:tc>
                  <a:txBody>
                    <a:bodyPr/>
                    <a:lstStyle/>
                    <a:p>
                      <a:r>
                        <a:rPr lang="en-US" dirty="0"/>
                        <a:t>Traditional 401(k)</a:t>
                      </a:r>
                    </a:p>
                  </a:txBody>
                  <a:tcPr/>
                </a:tc>
                <a:tc>
                  <a:txBody>
                    <a:bodyPr/>
                    <a:lstStyle/>
                    <a:p>
                      <a:r>
                        <a:rPr lang="en-US" dirty="0"/>
                        <a:t>Roth 401(k)</a:t>
                      </a:r>
                    </a:p>
                  </a:txBody>
                  <a:tcPr/>
                </a:tc>
                <a:extLst>
                  <a:ext uri="{0D108BD9-81ED-4DB2-BD59-A6C34878D82A}">
                    <a16:rowId xmlns:a16="http://schemas.microsoft.com/office/drawing/2014/main" val="117564380"/>
                  </a:ext>
                </a:extLst>
              </a:tr>
              <a:tr h="259490">
                <a:tc>
                  <a:txBody>
                    <a:bodyPr/>
                    <a:lstStyle/>
                    <a:p>
                      <a:r>
                        <a:rPr lang="en-US" dirty="0"/>
                        <a:t>Contributions</a:t>
                      </a:r>
                    </a:p>
                  </a:txBody>
                  <a:tcPr/>
                </a:tc>
                <a:tc>
                  <a:txBody>
                    <a:bodyPr/>
                    <a:lstStyle/>
                    <a:p>
                      <a:r>
                        <a:rPr lang="en-US" dirty="0"/>
                        <a:t>Pre tax dollars</a:t>
                      </a:r>
                    </a:p>
                  </a:txBody>
                  <a:tcPr/>
                </a:tc>
                <a:tc>
                  <a:txBody>
                    <a:bodyPr/>
                    <a:lstStyle/>
                    <a:p>
                      <a:r>
                        <a:rPr lang="en-US" dirty="0"/>
                        <a:t>After tax dollars</a:t>
                      </a:r>
                    </a:p>
                  </a:txBody>
                  <a:tcPr/>
                </a:tc>
                <a:extLst>
                  <a:ext uri="{0D108BD9-81ED-4DB2-BD59-A6C34878D82A}">
                    <a16:rowId xmlns:a16="http://schemas.microsoft.com/office/drawing/2014/main" val="2828146775"/>
                  </a:ext>
                </a:extLst>
              </a:tr>
              <a:tr h="259490">
                <a:tc>
                  <a:txBody>
                    <a:bodyPr/>
                    <a:lstStyle/>
                    <a:p>
                      <a:r>
                        <a:rPr lang="en-US" dirty="0"/>
                        <a:t>Earnings</a:t>
                      </a:r>
                    </a:p>
                  </a:txBody>
                  <a:tcPr/>
                </a:tc>
                <a:tc>
                  <a:txBody>
                    <a:bodyPr/>
                    <a:lstStyle/>
                    <a:p>
                      <a:r>
                        <a:rPr lang="en-US" dirty="0"/>
                        <a:t>Tax deferred</a:t>
                      </a:r>
                    </a:p>
                  </a:txBody>
                  <a:tcPr/>
                </a:tc>
                <a:tc>
                  <a:txBody>
                    <a:bodyPr/>
                    <a:lstStyle/>
                    <a:p>
                      <a:r>
                        <a:rPr lang="en-US" dirty="0"/>
                        <a:t>Tax deferred</a:t>
                      </a:r>
                    </a:p>
                  </a:txBody>
                  <a:tcPr/>
                </a:tc>
                <a:extLst>
                  <a:ext uri="{0D108BD9-81ED-4DB2-BD59-A6C34878D82A}">
                    <a16:rowId xmlns:a16="http://schemas.microsoft.com/office/drawing/2014/main" val="1767266817"/>
                  </a:ext>
                </a:extLst>
              </a:tr>
              <a:tr h="259490">
                <a:tc>
                  <a:txBody>
                    <a:bodyPr/>
                    <a:lstStyle/>
                    <a:p>
                      <a:r>
                        <a:rPr lang="en-US" dirty="0"/>
                        <a:t>Qualification criteria</a:t>
                      </a:r>
                    </a:p>
                  </a:txBody>
                  <a:tcPr/>
                </a:tc>
                <a:tc>
                  <a:txBody>
                    <a:bodyPr/>
                    <a:lstStyle/>
                    <a:p>
                      <a:r>
                        <a:rPr lang="en-US" dirty="0"/>
                        <a:t>Age 59½*</a:t>
                      </a:r>
                    </a:p>
                  </a:txBody>
                  <a:tcPr/>
                </a:tc>
                <a:tc>
                  <a:txBody>
                    <a:bodyPr/>
                    <a:lstStyle/>
                    <a:p>
                      <a:r>
                        <a:rPr lang="en-US" dirty="0"/>
                        <a:t>Age 59½ and contributions for at least 5 years*</a:t>
                      </a:r>
                    </a:p>
                  </a:txBody>
                  <a:tcPr/>
                </a:tc>
                <a:extLst>
                  <a:ext uri="{0D108BD9-81ED-4DB2-BD59-A6C34878D82A}">
                    <a16:rowId xmlns:a16="http://schemas.microsoft.com/office/drawing/2014/main" val="3279831315"/>
                  </a:ext>
                </a:extLst>
              </a:tr>
              <a:tr h="259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Tax treatment for withdrawals of contributions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Qualified: ordinary income.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Non qualified: ordinary income + penalty </a:t>
                      </a:r>
                    </a:p>
                  </a:txBody>
                  <a:tcPr/>
                </a:tc>
                <a:tc>
                  <a:txBody>
                    <a:bodyPr/>
                    <a:lstStyle/>
                    <a:p>
                      <a:r>
                        <a:rPr lang="en-US" sz="1400" dirty="0"/>
                        <a:t>All tax free</a:t>
                      </a:r>
                    </a:p>
                  </a:txBody>
                  <a:tcPr/>
                </a:tc>
                <a:extLst>
                  <a:ext uri="{0D108BD9-81ED-4DB2-BD59-A6C34878D82A}">
                    <a16:rowId xmlns:a16="http://schemas.microsoft.com/office/drawing/2014/main" val="1916431600"/>
                  </a:ext>
                </a:extLst>
              </a:tr>
              <a:tr h="2594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Tax treatment for withdrawals of earnings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Qualified: ordinary income.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Non qualified: ordinary income + penalty </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Qualified: tax free.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Non qualified: ordinary income + penalty </a:t>
                      </a:r>
                    </a:p>
                    <a:p>
                      <a:endParaRPr lang="en-US" sz="1400" dirty="0"/>
                    </a:p>
                  </a:txBody>
                  <a:tcPr/>
                </a:tc>
                <a:extLst>
                  <a:ext uri="{0D108BD9-81ED-4DB2-BD59-A6C34878D82A}">
                    <a16:rowId xmlns:a16="http://schemas.microsoft.com/office/drawing/2014/main" val="3368331888"/>
                  </a:ext>
                </a:extLst>
              </a:tr>
            </a:tbl>
          </a:graphicData>
        </a:graphic>
      </p:graphicFrame>
      <p:sp>
        <p:nvSpPr>
          <p:cNvPr id="7" name="TextBox 6">
            <a:extLst>
              <a:ext uri="{FF2B5EF4-FFF2-40B4-BE49-F238E27FC236}">
                <a16:creationId xmlns:a16="http://schemas.microsoft.com/office/drawing/2014/main" id="{419A24CA-D448-4375-8A56-D781841CCF58}"/>
              </a:ext>
            </a:extLst>
          </p:cNvPr>
          <p:cNvSpPr txBox="1"/>
          <p:nvPr/>
        </p:nvSpPr>
        <p:spPr>
          <a:xfrm>
            <a:off x="989901" y="5280028"/>
            <a:ext cx="6384023" cy="646331"/>
          </a:xfrm>
          <a:prstGeom prst="rect">
            <a:avLst/>
          </a:prstGeom>
          <a:noFill/>
        </p:spPr>
        <p:txBody>
          <a:bodyPr wrap="square" rtlCol="0">
            <a:spAutoFit/>
          </a:bodyPr>
          <a:lstStyle/>
          <a:p>
            <a:pPr marL="285750" indent="-285750">
              <a:buFont typeface="Arial" panose="020B0604020202020204" pitchFamily="34" charset="0"/>
              <a:buChar char="•"/>
            </a:pPr>
            <a:r>
              <a:rPr lang="en-US" dirty="0"/>
              <a:t>* Other criteria exist.  </a:t>
            </a:r>
          </a:p>
          <a:p>
            <a:pPr marL="285750" indent="-285750">
              <a:buFont typeface="Arial" panose="020B0604020202020204" pitchFamily="34" charset="0"/>
              <a:buChar char="•"/>
            </a:pPr>
            <a:r>
              <a:rPr lang="en-US" dirty="0"/>
              <a:t>Rules above simplified for presentation purposes</a:t>
            </a:r>
          </a:p>
        </p:txBody>
      </p:sp>
    </p:spTree>
    <p:extLst>
      <p:ext uri="{BB962C8B-B14F-4D97-AF65-F5344CB8AC3E}">
        <p14:creationId xmlns:p14="http://schemas.microsoft.com/office/powerpoint/2010/main" val="243598615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Communication of results – example 2</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lstStyle/>
          <a:p>
            <a:r>
              <a:rPr lang="en-US" sz="3600" dirty="0"/>
              <a:t>Plotting bond yields by maturity and credit rating indicates that most yields fit in reasonable ranges.  There are some outliers that require additional research.</a:t>
            </a:r>
          </a:p>
          <a:p>
            <a:pPr marL="0" indent="0">
              <a:buNone/>
            </a:pP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49</a:t>
            </a:fld>
            <a:endParaRPr lang="en-US" dirty="0"/>
          </a:p>
        </p:txBody>
      </p:sp>
    </p:spTree>
    <p:extLst>
      <p:ext uri="{BB962C8B-B14F-4D97-AF65-F5344CB8AC3E}">
        <p14:creationId xmlns:p14="http://schemas.microsoft.com/office/powerpoint/2010/main" val="388593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5</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5330338"/>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TextBox 9">
            <a:extLst>
              <a:ext uri="{FF2B5EF4-FFF2-40B4-BE49-F238E27FC236}">
                <a16:creationId xmlns:a16="http://schemas.microsoft.com/office/drawing/2014/main" id="{90008556-053A-4A2A-83A3-44B636988DD9}"/>
              </a:ext>
            </a:extLst>
          </p:cNvPr>
          <p:cNvSpPr txBox="1"/>
          <p:nvPr/>
        </p:nvSpPr>
        <p:spPr>
          <a:xfrm>
            <a:off x="152400" y="906662"/>
            <a:ext cx="11473467" cy="459643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pPr marL="0" lvl="1" defTabSz="889000">
              <a:lnSpc>
                <a:spcPct val="90000"/>
              </a:lnSpc>
              <a:spcBef>
                <a:spcPct val="0"/>
              </a:spcBef>
              <a:spcAft>
                <a:spcPct val="15000"/>
              </a:spcAft>
            </a:pPr>
            <a:endParaRPr lang="en-US" i="1" dirty="0"/>
          </a:p>
          <a:p>
            <a:pPr marL="0" lvl="1" defTabSz="889000">
              <a:lnSpc>
                <a:spcPct val="90000"/>
              </a:lnSpc>
              <a:spcBef>
                <a:spcPct val="0"/>
              </a:spcBef>
              <a:spcAft>
                <a:spcPct val="15000"/>
              </a:spcAft>
            </a:pPr>
            <a:r>
              <a:rPr lang="en-US" b="1" i="1" dirty="0"/>
              <a:t>Bill Cember</a:t>
            </a:r>
            <a:r>
              <a:rPr lang="en-US" i="1" dirty="0"/>
              <a:t> is an actuary at Prudential where he is responsible for model development on interest sensitive life projections. Prior to Prudential, he worked in a variety of roles including at a large multinational insurer and as a consultant. Most recently, he saw things worked "on the other side," working as a modeler at a large global macro hedge fund. Bill is a Fellow of the Society of Actuaries and member of the American Academy of Actuaries.</a:t>
            </a:r>
          </a:p>
          <a:p>
            <a:pPr marL="0" lvl="1" defTabSz="889000">
              <a:lnSpc>
                <a:spcPct val="90000"/>
              </a:lnSpc>
              <a:spcBef>
                <a:spcPct val="0"/>
              </a:spcBef>
              <a:spcAft>
                <a:spcPct val="15000"/>
              </a:spcAft>
            </a:pPr>
            <a:endParaRPr lang="en-US" i="1" dirty="0"/>
          </a:p>
          <a:p>
            <a:pPr marL="0" lvl="1" defTabSz="889000">
              <a:lnSpc>
                <a:spcPct val="90000"/>
              </a:lnSpc>
              <a:spcBef>
                <a:spcPct val="0"/>
              </a:spcBef>
              <a:spcAft>
                <a:spcPct val="15000"/>
              </a:spcAft>
            </a:pPr>
            <a:r>
              <a:rPr lang="en-US" b="1" i="1" dirty="0"/>
              <a:t>Scott Houghton</a:t>
            </a:r>
            <a:endParaRPr lang="en-US" i="1" dirty="0"/>
          </a:p>
          <a:p>
            <a:pPr marL="0" lvl="1" defTabSz="889000">
              <a:lnSpc>
                <a:spcPct val="90000"/>
              </a:lnSpc>
              <a:spcBef>
                <a:spcPct val="0"/>
              </a:spcBef>
              <a:spcAft>
                <a:spcPct val="15000"/>
              </a:spcAft>
            </a:pPr>
            <a:endParaRPr lang="en-US" i="1" dirty="0"/>
          </a:p>
          <a:p>
            <a:r>
              <a:rPr lang="en-US" b="1" i="1" dirty="0"/>
              <a:t>Dylan Strother</a:t>
            </a:r>
            <a:r>
              <a:rPr lang="en-US" i="1" dirty="0"/>
              <a:t> is a manager in Consulting Services practice at the PolySystems Chicago office.  He is rooted in statutory &amp; GAAP financial reporting and valuation across a variety of products.  He has played an integral part in actuarial modernization, modeling, and model validation consulting projects throughout his career.  He has prior experience as a consultant and auditor at a big four auditing firm as well as at a major insurance carrier.</a:t>
            </a:r>
            <a:endParaRPr lang="en-US" sz="2800" i="1" dirty="0"/>
          </a:p>
          <a:p>
            <a:pPr marL="0" lvl="1" defTabSz="889000">
              <a:lnSpc>
                <a:spcPct val="90000"/>
              </a:lnSpc>
              <a:spcBef>
                <a:spcPct val="0"/>
              </a:spcBef>
              <a:spcAft>
                <a:spcPct val="15000"/>
              </a:spcAft>
            </a:pPr>
            <a:endParaRPr lang="en-US" dirty="0"/>
          </a:p>
          <a:p>
            <a:pPr marL="0" lvl="1" algn="l" defTabSz="889000">
              <a:lnSpc>
                <a:spcPct val="90000"/>
              </a:lnSpc>
              <a:spcBef>
                <a:spcPct val="0"/>
              </a:spcBef>
              <a:spcAft>
                <a:spcPct val="15000"/>
              </a:spcAft>
            </a:pPr>
            <a:endParaRPr lang="en-US" sz="2000" b="0" kern="1200" dirty="0"/>
          </a:p>
        </p:txBody>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kern="1200" dirty="0"/>
                <a:t>Introductions</a:t>
              </a:r>
            </a:p>
          </p:txBody>
        </p:sp>
      </p:grpSp>
    </p:spTree>
    <p:extLst>
      <p:ext uri="{BB962C8B-B14F-4D97-AF65-F5344CB8AC3E}">
        <p14:creationId xmlns:p14="http://schemas.microsoft.com/office/powerpoint/2010/main" val="34754180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A294E-2D8C-4B4F-A78D-4BC131F60319}"/>
              </a:ext>
            </a:extLst>
          </p:cNvPr>
          <p:cNvSpPr>
            <a:spLocks noGrp="1"/>
          </p:cNvSpPr>
          <p:nvPr>
            <p:ph type="title"/>
          </p:nvPr>
        </p:nvSpPr>
        <p:spPr/>
        <p:txBody>
          <a:bodyPr/>
          <a:lstStyle/>
          <a:p>
            <a:r>
              <a:rPr lang="en-US" dirty="0"/>
              <a:t>Communication of results – example 2</a:t>
            </a:r>
          </a:p>
        </p:txBody>
      </p:sp>
      <p:sp>
        <p:nvSpPr>
          <p:cNvPr id="3" name="Content Placeholder 2">
            <a:extLst>
              <a:ext uri="{FF2B5EF4-FFF2-40B4-BE49-F238E27FC236}">
                <a16:creationId xmlns:a16="http://schemas.microsoft.com/office/drawing/2014/main" id="{383DDD3E-ED0F-9E44-B529-64B69BE03793}"/>
              </a:ext>
            </a:extLst>
          </p:cNvPr>
          <p:cNvSpPr>
            <a:spLocks noGrp="1"/>
          </p:cNvSpPr>
          <p:nvPr>
            <p:ph sz="quarter" idx="12"/>
          </p:nvPr>
        </p:nvSpPr>
        <p:spPr/>
        <p:txBody>
          <a:bodyPr/>
          <a:lstStyle/>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50</a:t>
            </a:fld>
            <a:endParaRPr lang="en-US" dirty="0"/>
          </a:p>
        </p:txBody>
      </p:sp>
      <p:pic>
        <p:nvPicPr>
          <p:cNvPr id="5" name="Picture 4">
            <a:extLst>
              <a:ext uri="{FF2B5EF4-FFF2-40B4-BE49-F238E27FC236}">
                <a16:creationId xmlns:a16="http://schemas.microsoft.com/office/drawing/2014/main" id="{5A534FC7-D409-45DA-95CB-3FBEF39C178F}"/>
              </a:ext>
            </a:extLst>
          </p:cNvPr>
          <p:cNvPicPr>
            <a:picLocks noChangeAspect="1"/>
          </p:cNvPicPr>
          <p:nvPr/>
        </p:nvPicPr>
        <p:blipFill>
          <a:blip r:embed="rId2"/>
          <a:stretch>
            <a:fillRect/>
          </a:stretch>
        </p:blipFill>
        <p:spPr>
          <a:xfrm>
            <a:off x="956278" y="1721011"/>
            <a:ext cx="6266643" cy="4332102"/>
          </a:xfrm>
          <a:prstGeom prst="rect">
            <a:avLst/>
          </a:prstGeom>
        </p:spPr>
      </p:pic>
    </p:spTree>
    <p:extLst>
      <p:ext uri="{BB962C8B-B14F-4D97-AF65-F5344CB8AC3E}">
        <p14:creationId xmlns:p14="http://schemas.microsoft.com/office/powerpoint/2010/main" val="31863848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843549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276985"/>
          </a:xfrm>
          <a:solidFill>
            <a:srgbClr val="024D7C"/>
          </a:solidFill>
        </p:spPr>
        <p:txBody>
          <a:bodyPr>
            <a:normAutofit/>
          </a:bodyPr>
          <a:lstStyle/>
          <a:p>
            <a:pPr algn="ctr"/>
            <a:r>
              <a:rPr lang="en-US" sz="3200" dirty="0">
                <a:solidFill>
                  <a:schemeClr val="bg1"/>
                </a:solidFill>
              </a:rPr>
              <a:t>To Participate, look for Polls in the SOA Event App or visit </a:t>
            </a:r>
            <a:r>
              <a:rPr lang="en-US" sz="3200" b="1" u="sng" dirty="0">
                <a:solidFill>
                  <a:schemeClr val="bg1"/>
                </a:solidFill>
              </a:rPr>
              <a:t>annual.cnf.io</a:t>
            </a:r>
            <a:r>
              <a:rPr lang="en-US" sz="3200" dirty="0">
                <a:solidFill>
                  <a:schemeClr val="bg1"/>
                </a:solidFill>
              </a:rPr>
              <a:t> in your browser</a:t>
            </a:r>
          </a:p>
        </p:txBody>
      </p:sp>
      <p:sp>
        <p:nvSpPr>
          <p:cNvPr id="4" name="Slide Number Placeholder 3"/>
          <p:cNvSpPr>
            <a:spLocks noGrp="1"/>
          </p:cNvSpPr>
          <p:nvPr>
            <p:ph type="sldNum" sz="quarter" idx="4"/>
          </p:nvPr>
        </p:nvSpPr>
        <p:spPr/>
        <p:txBody>
          <a:bodyPr/>
          <a:lstStyle/>
          <a:p>
            <a:fld id="{25C4F4D4-6F9F-4101-B420-EAE9BABB75B0}" type="slidenum">
              <a:rPr lang="en-US" smtClean="0"/>
              <a:pPr/>
              <a:t>6</a:t>
            </a:fld>
            <a:endParaRPr lang="en-US" dirty="0"/>
          </a:p>
        </p:txBody>
      </p:sp>
      <p:sp>
        <p:nvSpPr>
          <p:cNvPr id="7" name="TextBox 6"/>
          <p:cNvSpPr txBox="1"/>
          <p:nvPr/>
        </p:nvSpPr>
        <p:spPr>
          <a:xfrm>
            <a:off x="6495599" y="2191650"/>
            <a:ext cx="4484915" cy="461665"/>
          </a:xfrm>
          <a:prstGeom prst="rect">
            <a:avLst/>
          </a:prstGeom>
          <a:noFill/>
        </p:spPr>
        <p:txBody>
          <a:bodyPr wrap="square" rtlCol="0">
            <a:spAutoFit/>
          </a:bodyPr>
          <a:lstStyle/>
          <a:p>
            <a:r>
              <a:rPr lang="en-US" sz="2400" dirty="0"/>
              <a:t>Type </a:t>
            </a:r>
            <a:r>
              <a:rPr lang="en-US" sz="2400" b="1" u="sng" dirty="0"/>
              <a:t>annual.cnf.io</a:t>
            </a:r>
            <a:r>
              <a:rPr lang="en-US" sz="2400" dirty="0"/>
              <a:t> In Your Browser</a:t>
            </a:r>
          </a:p>
        </p:txBody>
      </p:sp>
      <p:pic>
        <p:nvPicPr>
          <p:cNvPr id="1026" name="Picture 2" descr="ee72a89d-50b3-4398-9597-03f48a57fab7@namprd06"/>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65295" y="2684093"/>
            <a:ext cx="1927483" cy="3428351"/>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250277" y="4020709"/>
            <a:ext cx="961939" cy="748988"/>
          </a:xfrm>
          <a:prstGeom prst="rect">
            <a:avLst/>
          </a:prstGeom>
          <a:noFill/>
        </p:spPr>
        <p:txBody>
          <a:bodyPr wrap="square" rtlCol="0">
            <a:spAutoFit/>
          </a:bodyPr>
          <a:lstStyle/>
          <a:p>
            <a:r>
              <a:rPr lang="en-US" sz="4267" dirty="0"/>
              <a:t>or</a:t>
            </a:r>
          </a:p>
        </p:txBody>
      </p:sp>
      <p:sp>
        <p:nvSpPr>
          <p:cNvPr id="9" name="TextBox 8"/>
          <p:cNvSpPr txBox="1"/>
          <p:nvPr/>
        </p:nvSpPr>
        <p:spPr>
          <a:xfrm>
            <a:off x="1015034" y="1452985"/>
            <a:ext cx="2778305" cy="1200329"/>
          </a:xfrm>
          <a:prstGeom prst="rect">
            <a:avLst/>
          </a:prstGeom>
          <a:noFill/>
        </p:spPr>
        <p:txBody>
          <a:bodyPr wrap="square" rtlCol="0">
            <a:spAutoFit/>
          </a:bodyPr>
          <a:lstStyle/>
          <a:p>
            <a:r>
              <a:rPr lang="en-US" sz="2400" dirty="0"/>
              <a:t>Find The Polls Feature Under </a:t>
            </a:r>
            <a:r>
              <a:rPr lang="en-US" sz="2400" b="1" dirty="0"/>
              <a:t>More</a:t>
            </a:r>
            <a:r>
              <a:rPr lang="en-US" sz="2400" dirty="0"/>
              <a:t> In The Event App</a:t>
            </a:r>
          </a:p>
        </p:txBody>
      </p:sp>
      <p:sp>
        <p:nvSpPr>
          <p:cNvPr id="8" name="Left Arrow 7"/>
          <p:cNvSpPr/>
          <p:nvPr/>
        </p:nvSpPr>
        <p:spPr>
          <a:xfrm>
            <a:off x="2568279" y="3186588"/>
            <a:ext cx="1349519" cy="201336"/>
          </a:xfrm>
          <a:prstGeom prst="leftArrow">
            <a:avLst/>
          </a:prstGeom>
          <a:solidFill>
            <a:srgbClr val="FE6C32"/>
          </a:solidFill>
          <a:ln>
            <a:solidFill>
              <a:srgbClr val="FE6C32"/>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2400"/>
          </a:p>
        </p:txBody>
      </p:sp>
      <p:pic>
        <p:nvPicPr>
          <p:cNvPr id="6" name="Picture 5"/>
          <p:cNvPicPr>
            <a:picLocks noChangeAspect="1"/>
          </p:cNvPicPr>
          <p:nvPr/>
        </p:nvPicPr>
        <p:blipFill>
          <a:blip r:embed="rId3"/>
          <a:stretch>
            <a:fillRect/>
          </a:stretch>
        </p:blipFill>
        <p:spPr>
          <a:xfrm>
            <a:off x="6598456" y="3105241"/>
            <a:ext cx="4661561" cy="2751616"/>
          </a:xfrm>
          <a:prstGeom prst="rect">
            <a:avLst/>
          </a:prstGeom>
        </p:spPr>
      </p:pic>
    </p:spTree>
    <p:extLst>
      <p:ext uri="{BB962C8B-B14F-4D97-AF65-F5344CB8AC3E}">
        <p14:creationId xmlns:p14="http://schemas.microsoft.com/office/powerpoint/2010/main" val="2511845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476250" y="762000"/>
          <a:ext cx="8667750" cy="6762750"/>
          <a:chOff x="476250" y="762000"/>
          <a:chExt cx="8667750" cy="6762750"/>
        </a:xfrm>
      </p:grpSpPr>
      <p:sp>
        <p:nvSpPr>
          <p:cNvPr id="4" name="TextBox 3"/>
          <p:cNvSpPr txBox="1"/>
          <p:nvPr/>
        </p:nvSpPr>
        <p:spPr>
          <a:xfrm>
            <a:off x="2000250" y="762001"/>
            <a:ext cx="8191500" cy="461665"/>
          </a:xfrm>
          <a:prstGeom prst="rect">
            <a:avLst/>
          </a:prstGeom>
          <a:noFill/>
        </p:spPr>
        <p:txBody>
          <a:bodyPr lIns="91440" tIns="45720" rIns="91440" bIns="45720" rtlCol="0">
            <a:spAutoFit/>
          </a:bodyPr>
          <a:lstStyle/>
          <a:p>
            <a:pPr algn="ctr" fontAlgn="base"/>
            <a:r>
              <a:rPr lang="en-US" sz="2400" b="1" i="1">
                <a:solidFill>
                  <a:srgbClr val="333333">
                    <a:alpha val="20000"/>
                  </a:srgbClr>
                </a:solidFill>
                <a:latin typeface="Calibri"/>
              </a:rPr>
              <a:t>Live Content Slide</a:t>
            </a:r>
          </a:p>
        </p:txBody>
      </p:sp>
      <p:sp>
        <p:nvSpPr>
          <p:cNvPr id="2" name="TextBox 1"/>
          <p:cNvSpPr txBox="1"/>
          <p:nvPr/>
        </p:nvSpPr>
        <p:spPr>
          <a:xfrm>
            <a:off x="2000250" y="1238250"/>
            <a:ext cx="8191500" cy="369332"/>
          </a:xfrm>
          <a:prstGeom prst="rect">
            <a:avLst/>
          </a:prstGeom>
          <a:noFill/>
        </p:spPr>
        <p:txBody>
          <a:bodyPr lIns="91440" tIns="45720" rIns="91440" bIns="45720" rtlCol="0">
            <a:spAutoFit/>
          </a:bodyPr>
          <a:lstStyle/>
          <a:p>
            <a:pPr algn="ctr" fontAlgn="base"/>
            <a:r>
              <a:rPr lang="en-US" b="1" i="1">
                <a:solidFill>
                  <a:srgbClr val="666666">
                    <a:alpha val="40000"/>
                  </a:srgbClr>
                </a:solidFill>
                <a:latin typeface="Calibri"/>
              </a:rPr>
              <a:t>When playing as a slideshow, this slide will display live content</a:t>
            </a:r>
          </a:p>
        </p:txBody>
      </p:sp>
      <p:sp>
        <p:nvSpPr>
          <p:cNvPr id="3" name="TextBox 2"/>
          <p:cNvSpPr txBox="1"/>
          <p:nvPr/>
        </p:nvSpPr>
        <p:spPr>
          <a:xfrm>
            <a:off x="2000250" y="2000251"/>
            <a:ext cx="8191500" cy="1200329"/>
          </a:xfrm>
          <a:prstGeom prst="rect">
            <a:avLst/>
          </a:prstGeom>
          <a:noFill/>
        </p:spPr>
        <p:txBody>
          <a:bodyPr lIns="91440" tIns="45720" rIns="91440" bIns="45720" rtlCol="0">
            <a:spAutoFit/>
          </a:bodyPr>
          <a:lstStyle/>
          <a:p>
            <a:pPr algn="ctr" fontAlgn="base"/>
            <a:r>
              <a:rPr lang="en-US" sz="3600" b="1">
                <a:solidFill>
                  <a:srgbClr val="C8581B">
                    <a:alpha val="78430"/>
                  </a:srgbClr>
                </a:solidFill>
                <a:latin typeface="Calibri"/>
              </a:rPr>
              <a:t>Poll: What type of actuarial function best characterizes your job?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476250" y="762000"/>
          <a:ext cx="8667750" cy="6762750"/>
          <a:chOff x="476250" y="762000"/>
          <a:chExt cx="8667750" cy="6762750"/>
        </a:xfrm>
      </p:grpSpPr>
      <p:sp>
        <p:nvSpPr>
          <p:cNvPr id="4" name="TextBox 3"/>
          <p:cNvSpPr txBox="1"/>
          <p:nvPr/>
        </p:nvSpPr>
        <p:spPr>
          <a:xfrm>
            <a:off x="2000250" y="762001"/>
            <a:ext cx="8191500" cy="461665"/>
          </a:xfrm>
          <a:prstGeom prst="rect">
            <a:avLst/>
          </a:prstGeom>
          <a:noFill/>
        </p:spPr>
        <p:txBody>
          <a:bodyPr lIns="91440" tIns="45720" rIns="91440" bIns="45720" rtlCol="0">
            <a:spAutoFit/>
          </a:bodyPr>
          <a:lstStyle/>
          <a:p>
            <a:pPr algn="ctr" fontAlgn="base"/>
            <a:r>
              <a:rPr lang="en-US" sz="2400" b="1" i="1">
                <a:solidFill>
                  <a:srgbClr val="333333">
                    <a:alpha val="20000"/>
                  </a:srgbClr>
                </a:solidFill>
                <a:latin typeface="Calibri"/>
              </a:rPr>
              <a:t>Live Content Slide</a:t>
            </a:r>
          </a:p>
        </p:txBody>
      </p:sp>
      <p:sp>
        <p:nvSpPr>
          <p:cNvPr id="2" name="TextBox 1"/>
          <p:cNvSpPr txBox="1"/>
          <p:nvPr/>
        </p:nvSpPr>
        <p:spPr>
          <a:xfrm>
            <a:off x="2000250" y="1238250"/>
            <a:ext cx="8191500" cy="369332"/>
          </a:xfrm>
          <a:prstGeom prst="rect">
            <a:avLst/>
          </a:prstGeom>
          <a:noFill/>
        </p:spPr>
        <p:txBody>
          <a:bodyPr lIns="91440" tIns="45720" rIns="91440" bIns="45720" rtlCol="0">
            <a:spAutoFit/>
          </a:bodyPr>
          <a:lstStyle/>
          <a:p>
            <a:pPr algn="ctr" fontAlgn="base"/>
            <a:r>
              <a:rPr lang="en-US" b="1" i="1">
                <a:solidFill>
                  <a:srgbClr val="666666">
                    <a:alpha val="40000"/>
                  </a:srgbClr>
                </a:solidFill>
                <a:latin typeface="Calibri"/>
              </a:rPr>
              <a:t>When playing as a slideshow, this slide will display live content</a:t>
            </a:r>
          </a:p>
        </p:txBody>
      </p:sp>
      <p:sp>
        <p:nvSpPr>
          <p:cNvPr id="3" name="TextBox 2"/>
          <p:cNvSpPr txBox="1"/>
          <p:nvPr/>
        </p:nvSpPr>
        <p:spPr>
          <a:xfrm>
            <a:off x="2000250" y="2000251"/>
            <a:ext cx="8191500" cy="1200329"/>
          </a:xfrm>
          <a:prstGeom prst="rect">
            <a:avLst/>
          </a:prstGeom>
          <a:noFill/>
        </p:spPr>
        <p:txBody>
          <a:bodyPr lIns="91440" tIns="45720" rIns="91440" bIns="45720" rtlCol="0">
            <a:spAutoFit/>
          </a:bodyPr>
          <a:lstStyle/>
          <a:p>
            <a:pPr algn="ctr" fontAlgn="base"/>
            <a:r>
              <a:rPr lang="en-US" sz="3600" b="1">
                <a:solidFill>
                  <a:srgbClr val="C8581B">
                    <a:alpha val="78430"/>
                  </a:srgbClr>
                </a:solidFill>
                <a:latin typeface="Calibri"/>
              </a:rPr>
              <a:t>Poll: Does your company have a model steward position?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C3EB102-FFD6-154A-81A8-392DB4A1ADF4}"/>
              </a:ext>
            </a:extLst>
          </p:cNvPr>
          <p:cNvSpPr>
            <a:spLocks noGrp="1"/>
          </p:cNvSpPr>
          <p:nvPr>
            <p:ph type="sldNum" sz="quarter" idx="4"/>
          </p:nvPr>
        </p:nvSpPr>
        <p:spPr/>
        <p:txBody>
          <a:bodyPr/>
          <a:lstStyle/>
          <a:p>
            <a:fld id="{25C4F4D4-6F9F-4101-B420-EAE9BABB75B0}" type="slidenum">
              <a:rPr lang="en-US" smtClean="0"/>
              <a:pPr/>
              <a:t>9</a:t>
            </a:fld>
            <a:endParaRPr lang="en-US" dirty="0"/>
          </a:p>
        </p:txBody>
      </p:sp>
      <p:sp>
        <p:nvSpPr>
          <p:cNvPr id="9" name="Rectangle 8">
            <a:extLst>
              <a:ext uri="{FF2B5EF4-FFF2-40B4-BE49-F238E27FC236}">
                <a16:creationId xmlns:a16="http://schemas.microsoft.com/office/drawing/2014/main" id="{2AB0184E-D8F6-46BA-8538-F2C17329FBA8}"/>
              </a:ext>
            </a:extLst>
          </p:cNvPr>
          <p:cNvSpPr/>
          <p:nvPr/>
        </p:nvSpPr>
        <p:spPr>
          <a:xfrm>
            <a:off x="404607" y="823036"/>
            <a:ext cx="10969054" cy="4968163"/>
          </a:xfrm>
          <a:prstGeom prst="rect">
            <a:avLst/>
          </a:prstGeom>
          <a:solidFill>
            <a:schemeClr val="bg1">
              <a:lumMod val="95000"/>
              <a:alpha val="90000"/>
            </a:schemeClr>
          </a:solidFill>
        </p:spPr>
        <p:style>
          <a:lnRef idx="2">
            <a:schemeClr val="accent2">
              <a:shade val="50000"/>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TextBox 9">
            <a:extLst>
              <a:ext uri="{FF2B5EF4-FFF2-40B4-BE49-F238E27FC236}">
                <a16:creationId xmlns:a16="http://schemas.microsoft.com/office/drawing/2014/main" id="{90008556-053A-4A2A-83A3-44B636988DD9}"/>
              </a:ext>
            </a:extLst>
          </p:cNvPr>
          <p:cNvSpPr txBox="1"/>
          <p:nvPr/>
        </p:nvSpPr>
        <p:spPr>
          <a:xfrm>
            <a:off x="152400" y="906662"/>
            <a:ext cx="11473467" cy="459643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05299" tIns="333248" rIns="905299" bIns="142240" numCol="1" spcCol="1270" anchor="t" anchorCtr="0">
            <a:noAutofit/>
          </a:bodyPr>
          <a:lstStyle/>
          <a:p>
            <a:pPr lvl="1" fontAlgn="ctr"/>
            <a:r>
              <a:rPr lang="en-US" sz="2400" dirty="0"/>
              <a:t>Changing environment for models</a:t>
            </a:r>
          </a:p>
          <a:p>
            <a:pPr lvl="1" fontAlgn="ctr"/>
            <a:endParaRPr lang="en-US" sz="2400" dirty="0"/>
          </a:p>
          <a:p>
            <a:pPr lvl="1" fontAlgn="ctr"/>
            <a:r>
              <a:rPr lang="en-US" sz="2400" dirty="0"/>
              <a:t>Efficient model design techniques </a:t>
            </a:r>
          </a:p>
          <a:p>
            <a:pPr lvl="1" fontAlgn="ctr"/>
            <a:endParaRPr lang="en-US" sz="2400" dirty="0"/>
          </a:p>
          <a:p>
            <a:pPr lvl="1" fontAlgn="ctr"/>
            <a:r>
              <a:rPr lang="en-US" sz="2400" dirty="0"/>
              <a:t>Model governance &amp; stakeholders</a:t>
            </a:r>
          </a:p>
          <a:p>
            <a:pPr lvl="1" fontAlgn="ctr"/>
            <a:endParaRPr lang="en-US" sz="2400" dirty="0"/>
          </a:p>
          <a:p>
            <a:pPr lvl="1" fontAlgn="ctr"/>
            <a:r>
              <a:rPr lang="en-US" sz="2400" dirty="0"/>
              <a:t>Managing model risk </a:t>
            </a:r>
          </a:p>
          <a:p>
            <a:pPr lvl="1" fontAlgn="ctr"/>
            <a:endParaRPr lang="en-US" sz="2400" dirty="0"/>
          </a:p>
          <a:p>
            <a:pPr lvl="1" fontAlgn="ctr"/>
            <a:r>
              <a:rPr lang="en-US" sz="2400" dirty="0"/>
              <a:t>Making models better </a:t>
            </a:r>
          </a:p>
          <a:p>
            <a:pPr lvl="1" fontAlgn="ctr"/>
            <a:endParaRPr lang="en-US" sz="2400" dirty="0"/>
          </a:p>
          <a:p>
            <a:pPr lvl="1" fontAlgn="ctr"/>
            <a:r>
              <a:rPr lang="en-US" sz="2400" dirty="0"/>
              <a:t>Communicating results effectively</a:t>
            </a:r>
          </a:p>
          <a:p>
            <a:pPr marL="0" lvl="1" algn="l" defTabSz="889000">
              <a:lnSpc>
                <a:spcPct val="90000"/>
              </a:lnSpc>
              <a:spcBef>
                <a:spcPct val="0"/>
              </a:spcBef>
              <a:spcAft>
                <a:spcPct val="15000"/>
              </a:spcAft>
            </a:pPr>
            <a:endParaRPr lang="en-US" sz="2000" b="0" kern="1200" dirty="0"/>
          </a:p>
        </p:txBody>
      </p:sp>
      <p:grpSp>
        <p:nvGrpSpPr>
          <p:cNvPr id="6" name="Group 5">
            <a:extLst>
              <a:ext uri="{FF2B5EF4-FFF2-40B4-BE49-F238E27FC236}">
                <a16:creationId xmlns:a16="http://schemas.microsoft.com/office/drawing/2014/main" id="{78D751E5-6B30-4A37-9E90-70FC4FB6E8E5}"/>
              </a:ext>
            </a:extLst>
          </p:cNvPr>
          <p:cNvGrpSpPr/>
          <p:nvPr/>
        </p:nvGrpSpPr>
        <p:grpSpPr>
          <a:xfrm>
            <a:off x="871455" y="519953"/>
            <a:ext cx="7678338" cy="606169"/>
            <a:chOff x="583227" y="1875"/>
            <a:chExt cx="8165189" cy="472320"/>
          </a:xfrm>
        </p:grpSpPr>
        <p:sp>
          <p:nvSpPr>
            <p:cNvPr id="7" name="Rectangle: Rounded Corners 6">
              <a:extLst>
                <a:ext uri="{FF2B5EF4-FFF2-40B4-BE49-F238E27FC236}">
                  <a16:creationId xmlns:a16="http://schemas.microsoft.com/office/drawing/2014/main" id="{522B7D51-C0B1-4978-8779-62A9C8F8FD45}"/>
                </a:ext>
              </a:extLst>
            </p:cNvPr>
            <p:cNvSpPr/>
            <p:nvPr/>
          </p:nvSpPr>
          <p:spPr>
            <a:xfrm>
              <a:off x="583227" y="1875"/>
              <a:ext cx="8165189" cy="472320"/>
            </a:xfrm>
            <a:prstGeom prst="rect">
              <a:avLst/>
            </a:prstGeom>
            <a:solidFill>
              <a:srgbClr val="025284"/>
            </a:solidFill>
          </p:spPr>
          <p:style>
            <a:lnRef idx="2">
              <a:schemeClr val="lt1">
                <a:hueOff val="0"/>
                <a:satOff val="0"/>
                <a:lumOff val="0"/>
                <a:alphaOff val="0"/>
              </a:schemeClr>
            </a:lnRef>
            <a:fillRef idx="1">
              <a:scrgbClr r="0" g="0" b="0"/>
            </a:fillRef>
            <a:effectRef idx="0">
              <a:schemeClr val="accent2">
                <a:shade val="50000"/>
                <a:hueOff val="0"/>
                <a:satOff val="0"/>
                <a:lumOff val="0"/>
                <a:alphaOff val="0"/>
              </a:schemeClr>
            </a:effectRef>
            <a:fontRef idx="minor">
              <a:schemeClr val="lt1"/>
            </a:fontRef>
          </p:style>
        </p:sp>
        <p:sp>
          <p:nvSpPr>
            <p:cNvPr id="8" name="Rectangle: Rounded Corners 6">
              <a:extLst>
                <a:ext uri="{FF2B5EF4-FFF2-40B4-BE49-F238E27FC236}">
                  <a16:creationId xmlns:a16="http://schemas.microsoft.com/office/drawing/2014/main" id="{6378084E-2BED-400E-AF00-8B8B97110DAF}"/>
                </a:ext>
              </a:extLst>
            </p:cNvPr>
            <p:cNvSpPr txBox="1"/>
            <p:nvPr/>
          </p:nvSpPr>
          <p:spPr>
            <a:xfrm>
              <a:off x="606284" y="24932"/>
              <a:ext cx="8119075" cy="4262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08625" tIns="0" rIns="308625" bIns="0" numCol="1" spcCol="1270" anchor="ctr" anchorCtr="0">
              <a:noAutofit/>
            </a:bodyPr>
            <a:lstStyle/>
            <a:p>
              <a:pPr marL="0" lvl="0" indent="0" algn="l" defTabSz="889000">
                <a:lnSpc>
                  <a:spcPct val="90000"/>
                </a:lnSpc>
                <a:spcBef>
                  <a:spcPct val="0"/>
                </a:spcBef>
                <a:spcAft>
                  <a:spcPct val="35000"/>
                </a:spcAft>
                <a:buNone/>
              </a:pPr>
              <a:r>
                <a:rPr lang="en-US" sz="4000" b="1" kern="1200" dirty="0"/>
                <a:t>Agenda</a:t>
              </a:r>
            </a:p>
          </p:txBody>
        </p:sp>
      </p:grpSp>
      <p:sp>
        <p:nvSpPr>
          <p:cNvPr id="13" name="Oval 12">
            <a:extLst>
              <a:ext uri="{FF2B5EF4-FFF2-40B4-BE49-F238E27FC236}">
                <a16:creationId xmlns:a16="http://schemas.microsoft.com/office/drawing/2014/main" id="{901B0B2B-FD27-4D23-AC4D-64A1975A2C50}"/>
              </a:ext>
            </a:extLst>
          </p:cNvPr>
          <p:cNvSpPr/>
          <p:nvPr/>
        </p:nvSpPr>
        <p:spPr>
          <a:xfrm>
            <a:off x="914401" y="1227678"/>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1</a:t>
            </a:r>
          </a:p>
        </p:txBody>
      </p:sp>
      <p:sp>
        <p:nvSpPr>
          <p:cNvPr id="14" name="Oval 13">
            <a:extLst>
              <a:ext uri="{FF2B5EF4-FFF2-40B4-BE49-F238E27FC236}">
                <a16:creationId xmlns:a16="http://schemas.microsoft.com/office/drawing/2014/main" id="{898BD5E3-D7A5-4675-94FC-40E17B48A4EA}"/>
              </a:ext>
            </a:extLst>
          </p:cNvPr>
          <p:cNvSpPr/>
          <p:nvPr/>
        </p:nvSpPr>
        <p:spPr>
          <a:xfrm>
            <a:off x="914401" y="1953820"/>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2</a:t>
            </a:r>
          </a:p>
        </p:txBody>
      </p:sp>
      <p:sp>
        <p:nvSpPr>
          <p:cNvPr id="15" name="Oval 14">
            <a:extLst>
              <a:ext uri="{FF2B5EF4-FFF2-40B4-BE49-F238E27FC236}">
                <a16:creationId xmlns:a16="http://schemas.microsoft.com/office/drawing/2014/main" id="{8F53DA4E-93F6-492D-89AD-753EA817E5A3}"/>
              </a:ext>
            </a:extLst>
          </p:cNvPr>
          <p:cNvSpPr/>
          <p:nvPr/>
        </p:nvSpPr>
        <p:spPr>
          <a:xfrm>
            <a:off x="914401" y="3428839"/>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4</a:t>
            </a:r>
          </a:p>
        </p:txBody>
      </p:sp>
      <p:sp>
        <p:nvSpPr>
          <p:cNvPr id="16" name="Oval 15">
            <a:extLst>
              <a:ext uri="{FF2B5EF4-FFF2-40B4-BE49-F238E27FC236}">
                <a16:creationId xmlns:a16="http://schemas.microsoft.com/office/drawing/2014/main" id="{2533BB86-38FD-4C5B-8A61-E96EE80BAC74}"/>
              </a:ext>
            </a:extLst>
          </p:cNvPr>
          <p:cNvSpPr/>
          <p:nvPr/>
        </p:nvSpPr>
        <p:spPr>
          <a:xfrm>
            <a:off x="914401" y="2687702"/>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3</a:t>
            </a:r>
          </a:p>
        </p:txBody>
      </p:sp>
      <p:sp>
        <p:nvSpPr>
          <p:cNvPr id="18" name="Oval 17">
            <a:extLst>
              <a:ext uri="{FF2B5EF4-FFF2-40B4-BE49-F238E27FC236}">
                <a16:creationId xmlns:a16="http://schemas.microsoft.com/office/drawing/2014/main" id="{84E6BAA6-DD8C-4823-91C6-0F22FFE6160F}"/>
              </a:ext>
            </a:extLst>
          </p:cNvPr>
          <p:cNvSpPr/>
          <p:nvPr/>
        </p:nvSpPr>
        <p:spPr>
          <a:xfrm>
            <a:off x="914401" y="4210802"/>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5</a:t>
            </a:r>
          </a:p>
        </p:txBody>
      </p:sp>
      <p:sp>
        <p:nvSpPr>
          <p:cNvPr id="19" name="Oval 18">
            <a:extLst>
              <a:ext uri="{FF2B5EF4-FFF2-40B4-BE49-F238E27FC236}">
                <a16:creationId xmlns:a16="http://schemas.microsoft.com/office/drawing/2014/main" id="{B9600DE1-1157-4570-8B9B-414FE59DA1DD}"/>
              </a:ext>
            </a:extLst>
          </p:cNvPr>
          <p:cNvSpPr/>
          <p:nvPr/>
        </p:nvSpPr>
        <p:spPr>
          <a:xfrm>
            <a:off x="914401" y="4880755"/>
            <a:ext cx="424675" cy="396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latin typeface="Cambria" panose="02040503050406030204" pitchFamily="18" charset="0"/>
              </a:rPr>
              <a:t>6</a:t>
            </a:r>
          </a:p>
        </p:txBody>
      </p:sp>
    </p:spTree>
    <p:extLst>
      <p:ext uri="{BB962C8B-B14F-4D97-AF65-F5344CB8AC3E}">
        <p14:creationId xmlns:p14="http://schemas.microsoft.com/office/powerpoint/2010/main" val="3609035063"/>
      </p:ext>
    </p:extLst>
  </p:cSld>
  <p:clrMapOvr>
    <a:masterClrMapping/>
  </p:clrMapOvr>
</p:sld>
</file>

<file path=ppt/theme/theme1.xml><?xml version="1.0" encoding="utf-8"?>
<a:theme xmlns:a="http://schemas.openxmlformats.org/drawingml/2006/main" name="SOA_presentation_template">
  <a:themeElements>
    <a:clrScheme name="SOA Brand Colors">
      <a:dk1>
        <a:srgbClr val="000000"/>
      </a:dk1>
      <a:lt1>
        <a:sysClr val="window" lastClr="FFFFFF"/>
      </a:lt1>
      <a:dk2>
        <a:srgbClr val="024D7C"/>
      </a:dk2>
      <a:lt2>
        <a:srgbClr val="BEBBBA"/>
      </a:lt2>
      <a:accent1>
        <a:srgbClr val="024D7C"/>
      </a:accent1>
      <a:accent2>
        <a:srgbClr val="77C4D5"/>
      </a:accent2>
      <a:accent3>
        <a:srgbClr val="D23138"/>
      </a:accent3>
      <a:accent4>
        <a:srgbClr val="FDCE07"/>
      </a:accent4>
      <a:accent5>
        <a:srgbClr val="BABF33"/>
      </a:accent5>
      <a:accent6>
        <a:srgbClr val="E27F26"/>
      </a:accent6>
      <a:hlink>
        <a:srgbClr val="D23138"/>
      </a:hlink>
      <a:folHlink>
        <a:srgbClr val="77C4D5"/>
      </a:folHlink>
    </a:clrScheme>
    <a:fontScheme name="SOA Brand Fonts">
      <a:majorFont>
        <a:latin typeface="Calibri"/>
        <a:ea typeface=""/>
        <a:cs typeface=""/>
      </a:majorFont>
      <a:minorFont>
        <a:latin typeface="Calibri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18_val_act_presenters" id="{269F79F5-4A14-CB4F-B729-9D416F3E9A76}" vid="{5BAE61D5-930B-EB40-B73F-9A1F557C43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SOA_presentation_template</Template>
  <TotalTime>3319</TotalTime>
  <Words>3522</Words>
  <Application>Microsoft Office PowerPoint</Application>
  <PresentationFormat>Widescreen</PresentationFormat>
  <Paragraphs>563</Paragraphs>
  <Slides>51</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Calibri Light</vt:lpstr>
      <vt:lpstr>Cambria</vt:lpstr>
      <vt:lpstr>SOA_presentation_template</vt:lpstr>
      <vt:lpstr>Session 57 - Managing Models for Stewards and Stakeholders</vt:lpstr>
      <vt:lpstr>SOCIETY OF ACTUARIES Antitrust Compliance Guidelines</vt:lpstr>
      <vt:lpstr>Presentation Disclaimer </vt:lpstr>
      <vt:lpstr>Introductions</vt:lpstr>
      <vt:lpstr>PowerPoint Presentation</vt:lpstr>
      <vt:lpstr>To Participate, look for Polls in the SOA Event App or visit annual.cnf.io in your browser</vt:lpstr>
      <vt:lpstr>PowerPoint Presentation</vt:lpstr>
      <vt:lpstr>PowerPoint Presentation</vt:lpstr>
      <vt:lpstr>PowerPoint Presentation</vt:lpstr>
      <vt:lpstr>Changing environment for models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Model Design</vt:lpstr>
      <vt:lpstr>Model Design Discussion Items</vt:lpstr>
      <vt:lpstr>Model Design Model Components &amp; Use-Cases</vt:lpstr>
      <vt:lpstr>Model Design Model Components &amp; Use-Cases</vt:lpstr>
      <vt:lpstr>Model Design Toy Models - Generic Model</vt:lpstr>
      <vt:lpstr>Model Design Toy Models - Statutory Valuation (Formulaic)</vt:lpstr>
      <vt:lpstr>Model Design Toy Models - Cashflow Testing</vt:lpstr>
      <vt:lpstr>Model Design Toy Models - Forecasting</vt:lpstr>
      <vt:lpstr>Model Design Modularity &amp; Model Consolidation</vt:lpstr>
      <vt:lpstr>Model Design Modularity &amp; Model Consolidation</vt:lpstr>
      <vt:lpstr>Governance &amp; Stakeholders</vt:lpstr>
      <vt:lpstr>Governance &amp; Stakeholders Discussion Items</vt:lpstr>
      <vt:lpstr>Governance &amp; Stakeholders Stakeholders – Traditional Approach</vt:lpstr>
      <vt:lpstr>Governance &amp; Stakeholders Stakeholders – One Model Approach</vt:lpstr>
      <vt:lpstr>Governance &amp; Stakeholders Roles &amp; Responsibilities</vt:lpstr>
      <vt:lpstr>Governance &amp; Stakeholders Roles &amp; Responsibilities</vt:lpstr>
      <vt:lpstr>Governance &amp; Stakeholders Simplified Model Development Life Cycle</vt:lpstr>
      <vt:lpstr>Governance &amp; Stakeholders Takeaways</vt:lpstr>
      <vt:lpstr>How stewards can manage model risk</vt:lpstr>
      <vt:lpstr>How stewards can manage model risk (1/3) </vt:lpstr>
      <vt:lpstr>How stewards can manage model risk (2/3) </vt:lpstr>
      <vt:lpstr>How stewards can manage model risk (3/3) </vt:lpstr>
      <vt:lpstr>How stewards and stakeholders can make models better</vt:lpstr>
      <vt:lpstr>How stewards and stakeholders can make models better (1/2) </vt:lpstr>
      <vt:lpstr>How stewards and stakeholders can make models better (2/2) </vt:lpstr>
      <vt:lpstr>Communication of results</vt:lpstr>
      <vt:lpstr>Communication of results - model output </vt:lpstr>
      <vt:lpstr>Effective communication of results  </vt:lpstr>
      <vt:lpstr>Communication of results – example 1</vt:lpstr>
      <vt:lpstr>Communication of results – example 1</vt:lpstr>
      <vt:lpstr>Communication of results – example 2</vt:lpstr>
      <vt:lpstr>Communication of results – example 2</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Julissa Sweeney</dc:creator>
  <cp:lastModifiedBy>Strother, Dylan</cp:lastModifiedBy>
  <cp:revision>95</cp:revision>
  <cp:lastPrinted>2015-07-27T19:55:15Z</cp:lastPrinted>
  <dcterms:created xsi:type="dcterms:W3CDTF">2018-06-01T13:45:23Z</dcterms:created>
  <dcterms:modified xsi:type="dcterms:W3CDTF">2018-09-16T20:51:32Z</dcterms:modified>
</cp:coreProperties>
</file>